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2"/>
    <p:sldId id="258" r:id="rId3"/>
    <p:sldId id="266" r:id="rId4"/>
    <p:sldId id="259" r:id="rId5"/>
    <p:sldId id="267" r:id="rId6"/>
    <p:sldId id="268" r:id="rId7"/>
    <p:sldId id="269" r:id="rId8"/>
    <p:sldId id="261" r:id="rId9"/>
    <p:sldId id="270" r:id="rId10"/>
    <p:sldId id="274" r:id="rId11"/>
  </p:sldIdLst>
  <p:sldSz cx="12192000" cy="6858000"/>
  <p:notesSz cx="6797675" cy="99822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B340"/>
    <a:srgbClr val="A23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42BD0F-0255-4313-B720-C7533808F19A}" type="doc">
      <dgm:prSet loTypeId="urn:microsoft.com/office/officeart/2005/8/layout/vList2" loCatId="list" qsTypeId="urn:microsoft.com/office/officeart/2005/8/quickstyle/3d1" qsCatId="3D" csTypeId="urn:microsoft.com/office/officeart/2005/8/colors/accent6_4" csCatId="accent6"/>
      <dgm:spPr/>
      <dgm:t>
        <a:bodyPr/>
        <a:lstStyle/>
        <a:p>
          <a:endParaRPr lang="fr-FR"/>
        </a:p>
      </dgm:t>
    </dgm:pt>
    <dgm:pt modelId="{124B0437-A854-4B6E-AED6-914E1A42AB07}">
      <dgm:prSet custT="1"/>
      <dgm:spPr/>
      <dgm:t>
        <a:bodyPr/>
        <a:lstStyle/>
        <a:p>
          <a:pPr algn="ctr" rtl="0"/>
          <a:r>
            <a:rPr lang="fr-FR" sz="4100" dirty="0"/>
            <a:t>Aide à la rédaction du DUER</a:t>
          </a:r>
        </a:p>
      </dgm:t>
    </dgm:pt>
    <dgm:pt modelId="{2C31D261-BC44-4B5E-807E-517D3C252A38}" type="parTrans" cxnId="{97C25F2B-3018-4269-94C1-816486E59470}">
      <dgm:prSet/>
      <dgm:spPr/>
      <dgm:t>
        <a:bodyPr/>
        <a:lstStyle/>
        <a:p>
          <a:endParaRPr lang="fr-FR"/>
        </a:p>
      </dgm:t>
    </dgm:pt>
    <dgm:pt modelId="{2A90211B-2014-4BE3-A692-78EEA13C9B6C}" type="sibTrans" cxnId="{97C25F2B-3018-4269-94C1-816486E59470}">
      <dgm:prSet/>
      <dgm:spPr/>
      <dgm:t>
        <a:bodyPr/>
        <a:lstStyle/>
        <a:p>
          <a:endParaRPr lang="fr-FR"/>
        </a:p>
      </dgm:t>
    </dgm:pt>
    <dgm:pt modelId="{8F32F440-A376-414D-8339-2E0FEFA26DB4}" type="pres">
      <dgm:prSet presAssocID="{6842BD0F-0255-4313-B720-C7533808F19A}" presName="linear" presStyleCnt="0">
        <dgm:presLayoutVars>
          <dgm:animLvl val="lvl"/>
          <dgm:resizeHandles val="exact"/>
        </dgm:presLayoutVars>
      </dgm:prSet>
      <dgm:spPr/>
    </dgm:pt>
    <dgm:pt modelId="{3171940C-5CC4-4209-AEAB-4E72D5A5E08B}" type="pres">
      <dgm:prSet presAssocID="{124B0437-A854-4B6E-AED6-914E1A42AB07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4EA9FE27-65F1-4922-9F38-4D38CD5677F2}" type="presOf" srcId="{124B0437-A854-4B6E-AED6-914E1A42AB07}" destId="{3171940C-5CC4-4209-AEAB-4E72D5A5E08B}" srcOrd="0" destOrd="0" presId="urn:microsoft.com/office/officeart/2005/8/layout/vList2"/>
    <dgm:cxn modelId="{97C25F2B-3018-4269-94C1-816486E59470}" srcId="{6842BD0F-0255-4313-B720-C7533808F19A}" destId="{124B0437-A854-4B6E-AED6-914E1A42AB07}" srcOrd="0" destOrd="0" parTransId="{2C31D261-BC44-4B5E-807E-517D3C252A38}" sibTransId="{2A90211B-2014-4BE3-A692-78EEA13C9B6C}"/>
    <dgm:cxn modelId="{1D4FBAFF-874B-4C6F-9C20-553136E96F8E}" type="presOf" srcId="{6842BD0F-0255-4313-B720-C7533808F19A}" destId="{8F32F440-A376-414D-8339-2E0FEFA26DB4}" srcOrd="0" destOrd="0" presId="urn:microsoft.com/office/officeart/2005/8/layout/vList2"/>
    <dgm:cxn modelId="{B6D3F539-ED85-44B5-8887-289B54216211}" type="presParOf" srcId="{8F32F440-A376-414D-8339-2E0FEFA26DB4}" destId="{3171940C-5CC4-4209-AEAB-4E72D5A5E08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BC43F8-1CF1-4AF6-B17B-B969883CF772}" type="doc">
      <dgm:prSet loTypeId="urn:microsoft.com/office/officeart/2005/8/layout/vList2" loCatId="list" qsTypeId="urn:microsoft.com/office/officeart/2005/8/quickstyle/3d1" qsCatId="3D" csTypeId="urn:microsoft.com/office/officeart/2005/8/colors/accent6_5" csCatId="accent6" phldr="1"/>
      <dgm:spPr/>
      <dgm:t>
        <a:bodyPr/>
        <a:lstStyle/>
        <a:p>
          <a:endParaRPr lang="fr-FR"/>
        </a:p>
      </dgm:t>
    </dgm:pt>
    <dgm:pt modelId="{E97E971A-39F0-4317-BDF2-F1EDDBD5D5CF}">
      <dgm:prSet custT="1"/>
      <dgm:spPr/>
      <dgm:t>
        <a:bodyPr/>
        <a:lstStyle/>
        <a:p>
          <a:pPr algn="ctr" rtl="0"/>
          <a:r>
            <a:rPr lang="fr-FR" sz="4100" dirty="0"/>
            <a:t>Aide à la réalisation du plan de prévention en cas de gros travaux</a:t>
          </a:r>
        </a:p>
      </dgm:t>
    </dgm:pt>
    <dgm:pt modelId="{7BB5186F-5369-4105-A484-6DC58FB2FBD9}" type="parTrans" cxnId="{0678CFDD-2C22-4139-BD89-E4731ADA5757}">
      <dgm:prSet/>
      <dgm:spPr/>
      <dgm:t>
        <a:bodyPr/>
        <a:lstStyle/>
        <a:p>
          <a:endParaRPr lang="fr-FR"/>
        </a:p>
      </dgm:t>
    </dgm:pt>
    <dgm:pt modelId="{CAFBC411-4A9C-4236-8050-CE7F05B60AF9}" type="sibTrans" cxnId="{0678CFDD-2C22-4139-BD89-E4731ADA5757}">
      <dgm:prSet/>
      <dgm:spPr/>
      <dgm:t>
        <a:bodyPr/>
        <a:lstStyle/>
        <a:p>
          <a:endParaRPr lang="fr-FR"/>
        </a:p>
      </dgm:t>
    </dgm:pt>
    <dgm:pt modelId="{3F3E5A88-5CA4-4F4B-8F61-F7CE7EEDFA1F}" type="pres">
      <dgm:prSet presAssocID="{A6BC43F8-1CF1-4AF6-B17B-B969883CF772}" presName="linear" presStyleCnt="0">
        <dgm:presLayoutVars>
          <dgm:animLvl val="lvl"/>
          <dgm:resizeHandles val="exact"/>
        </dgm:presLayoutVars>
      </dgm:prSet>
      <dgm:spPr/>
    </dgm:pt>
    <dgm:pt modelId="{2721187F-3683-4600-98FD-B4A414DD8C3A}" type="pres">
      <dgm:prSet presAssocID="{E97E971A-39F0-4317-BDF2-F1EDDBD5D5C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D97302A-7592-417E-90D5-EAF0F55304E6}" type="presOf" srcId="{A6BC43F8-1CF1-4AF6-B17B-B969883CF772}" destId="{3F3E5A88-5CA4-4F4B-8F61-F7CE7EEDFA1F}" srcOrd="0" destOrd="0" presId="urn:microsoft.com/office/officeart/2005/8/layout/vList2"/>
    <dgm:cxn modelId="{0678CFDD-2C22-4139-BD89-E4731ADA5757}" srcId="{A6BC43F8-1CF1-4AF6-B17B-B969883CF772}" destId="{E97E971A-39F0-4317-BDF2-F1EDDBD5D5CF}" srcOrd="0" destOrd="0" parTransId="{7BB5186F-5369-4105-A484-6DC58FB2FBD9}" sibTransId="{CAFBC411-4A9C-4236-8050-CE7F05B60AF9}"/>
    <dgm:cxn modelId="{7965B3E0-843B-427D-92CE-10004471A3D5}" type="presOf" srcId="{E97E971A-39F0-4317-BDF2-F1EDDBD5D5CF}" destId="{2721187F-3683-4600-98FD-B4A414DD8C3A}" srcOrd="0" destOrd="0" presId="urn:microsoft.com/office/officeart/2005/8/layout/vList2"/>
    <dgm:cxn modelId="{5F1F3818-170D-493A-A2AC-4D0FBF8837A8}" type="presParOf" srcId="{3F3E5A88-5CA4-4F4B-8F61-F7CE7EEDFA1F}" destId="{2721187F-3683-4600-98FD-B4A414DD8C3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1FAB08-8FC4-4ED3-B0CB-0C86C98C4983}" type="doc">
      <dgm:prSet loTypeId="urn:microsoft.com/office/officeart/2005/8/layout/vList2" loCatId="list" qsTypeId="urn:microsoft.com/office/officeart/2005/8/quickstyle/3d1" qsCatId="3D" csTypeId="urn:microsoft.com/office/officeart/2005/8/colors/colorful5" csCatId="colorful"/>
      <dgm:spPr/>
      <dgm:t>
        <a:bodyPr/>
        <a:lstStyle/>
        <a:p>
          <a:endParaRPr lang="fr-FR"/>
        </a:p>
      </dgm:t>
    </dgm:pt>
    <dgm:pt modelId="{3C390EF8-2DF7-4243-A381-5D3DAFDDBD35}">
      <dgm:prSet/>
      <dgm:spPr/>
      <dgm:t>
        <a:bodyPr/>
        <a:lstStyle/>
        <a:p>
          <a:pPr algn="ctr" rtl="0"/>
          <a:r>
            <a:rPr lang="fr-FR" dirty="0"/>
            <a:t>Détection des risques dans l’école</a:t>
          </a:r>
        </a:p>
      </dgm:t>
    </dgm:pt>
    <dgm:pt modelId="{1279F07F-FB9A-4A4C-96AC-21950AA49E36}" type="parTrans" cxnId="{0E1D093C-8AE9-4292-A4E4-F0405CA9FDB7}">
      <dgm:prSet/>
      <dgm:spPr/>
      <dgm:t>
        <a:bodyPr/>
        <a:lstStyle/>
        <a:p>
          <a:endParaRPr lang="fr-FR"/>
        </a:p>
      </dgm:t>
    </dgm:pt>
    <dgm:pt modelId="{5B13861C-29E2-411C-B8BB-0C4AA6B1045A}" type="sibTrans" cxnId="{0E1D093C-8AE9-4292-A4E4-F0405CA9FDB7}">
      <dgm:prSet/>
      <dgm:spPr/>
      <dgm:t>
        <a:bodyPr/>
        <a:lstStyle/>
        <a:p>
          <a:endParaRPr lang="fr-FR"/>
        </a:p>
      </dgm:t>
    </dgm:pt>
    <dgm:pt modelId="{D48933AC-8586-497F-962A-F51533701A57}" type="pres">
      <dgm:prSet presAssocID="{011FAB08-8FC4-4ED3-B0CB-0C86C98C4983}" presName="linear" presStyleCnt="0">
        <dgm:presLayoutVars>
          <dgm:animLvl val="lvl"/>
          <dgm:resizeHandles val="exact"/>
        </dgm:presLayoutVars>
      </dgm:prSet>
      <dgm:spPr/>
    </dgm:pt>
    <dgm:pt modelId="{986A2C83-E90F-4A53-92C0-277346A59818}" type="pres">
      <dgm:prSet presAssocID="{3C390EF8-2DF7-4243-A381-5D3DAFDDBD3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E1D093C-8AE9-4292-A4E4-F0405CA9FDB7}" srcId="{011FAB08-8FC4-4ED3-B0CB-0C86C98C4983}" destId="{3C390EF8-2DF7-4243-A381-5D3DAFDDBD35}" srcOrd="0" destOrd="0" parTransId="{1279F07F-FB9A-4A4C-96AC-21950AA49E36}" sibTransId="{5B13861C-29E2-411C-B8BB-0C4AA6B1045A}"/>
    <dgm:cxn modelId="{42945369-85B5-4D92-A46C-C5C003459097}" type="presOf" srcId="{011FAB08-8FC4-4ED3-B0CB-0C86C98C4983}" destId="{D48933AC-8586-497F-962A-F51533701A57}" srcOrd="0" destOrd="0" presId="urn:microsoft.com/office/officeart/2005/8/layout/vList2"/>
    <dgm:cxn modelId="{A9938FEE-D5FB-4666-94D0-65A5BC6ED33D}" type="presOf" srcId="{3C390EF8-2DF7-4243-A381-5D3DAFDDBD35}" destId="{986A2C83-E90F-4A53-92C0-277346A59818}" srcOrd="0" destOrd="0" presId="urn:microsoft.com/office/officeart/2005/8/layout/vList2"/>
    <dgm:cxn modelId="{8E672AE8-A492-4BF6-81AE-5BE78AD4A41B}" type="presParOf" srcId="{D48933AC-8586-497F-962A-F51533701A57}" destId="{986A2C83-E90F-4A53-92C0-277346A5981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3E19CEE-2780-44FE-92C8-4DB1467BE0BB}" type="doc">
      <dgm:prSet loTypeId="urn:microsoft.com/office/officeart/2005/8/layout/vList5" loCatId="list" qsTypeId="urn:microsoft.com/office/officeart/2005/8/quickstyle/3d1" qsCatId="3D" csTypeId="urn:microsoft.com/office/officeart/2005/8/colors/accent3_5" csCatId="accent3" phldr="1"/>
      <dgm:spPr/>
      <dgm:t>
        <a:bodyPr/>
        <a:lstStyle/>
        <a:p>
          <a:endParaRPr lang="fr-FR"/>
        </a:p>
      </dgm:t>
    </dgm:pt>
    <dgm:pt modelId="{69E71D3C-4BBE-4DCA-BF97-3482ADD7A09C}">
      <dgm:prSet/>
      <dgm:spPr/>
      <dgm:t>
        <a:bodyPr/>
        <a:lstStyle/>
        <a:p>
          <a:pPr rtl="0"/>
          <a:r>
            <a:rPr lang="fr-FR"/>
            <a:t>Tenue du registre santé sécurité au travail (RSST)</a:t>
          </a:r>
        </a:p>
      </dgm:t>
    </dgm:pt>
    <dgm:pt modelId="{FBCFE562-4F7A-4551-B7B0-4353862A08A8}" type="parTrans" cxnId="{039CAC3D-1988-4DE4-8CE5-B7A0A8B43E1D}">
      <dgm:prSet/>
      <dgm:spPr/>
      <dgm:t>
        <a:bodyPr/>
        <a:lstStyle/>
        <a:p>
          <a:endParaRPr lang="fr-FR"/>
        </a:p>
      </dgm:t>
    </dgm:pt>
    <dgm:pt modelId="{B85C95B5-7887-4DDF-BB96-5B6ABBE25606}" type="sibTrans" cxnId="{039CAC3D-1988-4DE4-8CE5-B7A0A8B43E1D}">
      <dgm:prSet/>
      <dgm:spPr/>
      <dgm:t>
        <a:bodyPr/>
        <a:lstStyle/>
        <a:p>
          <a:endParaRPr lang="fr-FR"/>
        </a:p>
      </dgm:t>
    </dgm:pt>
    <dgm:pt modelId="{EA766F3D-3DC5-466F-852D-1F0875FBB06B}" type="pres">
      <dgm:prSet presAssocID="{53E19CEE-2780-44FE-92C8-4DB1467BE0BB}" presName="Name0" presStyleCnt="0">
        <dgm:presLayoutVars>
          <dgm:dir/>
          <dgm:animLvl val="lvl"/>
          <dgm:resizeHandles val="exact"/>
        </dgm:presLayoutVars>
      </dgm:prSet>
      <dgm:spPr/>
    </dgm:pt>
    <dgm:pt modelId="{0E5A6FBB-F386-4F05-B5D4-D1265453001C}" type="pres">
      <dgm:prSet presAssocID="{69E71D3C-4BBE-4DCA-BF97-3482ADD7A09C}" presName="linNode" presStyleCnt="0"/>
      <dgm:spPr/>
    </dgm:pt>
    <dgm:pt modelId="{EA1022EC-E5D7-4ED9-9CE2-FA84AAB6ACEF}" type="pres">
      <dgm:prSet presAssocID="{69E71D3C-4BBE-4DCA-BF97-3482ADD7A09C}" presName="parentText" presStyleLbl="node1" presStyleIdx="0" presStyleCnt="1" custScaleX="277778" custLinFactNeighborX="470" custLinFactNeighborY="-20321">
        <dgm:presLayoutVars>
          <dgm:chMax val="1"/>
          <dgm:bulletEnabled val="1"/>
        </dgm:presLayoutVars>
      </dgm:prSet>
      <dgm:spPr/>
    </dgm:pt>
  </dgm:ptLst>
  <dgm:cxnLst>
    <dgm:cxn modelId="{1E57732A-D098-4C4B-A814-EA34DEEE9A82}" type="presOf" srcId="{53E19CEE-2780-44FE-92C8-4DB1467BE0BB}" destId="{EA766F3D-3DC5-466F-852D-1F0875FBB06B}" srcOrd="0" destOrd="0" presId="urn:microsoft.com/office/officeart/2005/8/layout/vList5"/>
    <dgm:cxn modelId="{039CAC3D-1988-4DE4-8CE5-B7A0A8B43E1D}" srcId="{53E19CEE-2780-44FE-92C8-4DB1467BE0BB}" destId="{69E71D3C-4BBE-4DCA-BF97-3482ADD7A09C}" srcOrd="0" destOrd="0" parTransId="{FBCFE562-4F7A-4551-B7B0-4353862A08A8}" sibTransId="{B85C95B5-7887-4DDF-BB96-5B6ABBE25606}"/>
    <dgm:cxn modelId="{C9A7F8E1-151F-4C48-AA50-B960D65DFFBF}" type="presOf" srcId="{69E71D3C-4BBE-4DCA-BF97-3482ADD7A09C}" destId="{EA1022EC-E5D7-4ED9-9CE2-FA84AAB6ACEF}" srcOrd="0" destOrd="0" presId="urn:microsoft.com/office/officeart/2005/8/layout/vList5"/>
    <dgm:cxn modelId="{AB4B9309-65D3-41A9-883B-A64D441CD879}" type="presParOf" srcId="{EA766F3D-3DC5-466F-852D-1F0875FBB06B}" destId="{0E5A6FBB-F386-4F05-B5D4-D1265453001C}" srcOrd="0" destOrd="0" presId="urn:microsoft.com/office/officeart/2005/8/layout/vList5"/>
    <dgm:cxn modelId="{0A58C528-D207-4C56-9496-429F43E84AC0}" type="presParOf" srcId="{0E5A6FBB-F386-4F05-B5D4-D1265453001C}" destId="{EA1022EC-E5D7-4ED9-9CE2-FA84AAB6ACE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1940C-5CC4-4209-AEAB-4E72D5A5E08B}">
      <dsp:nvSpPr>
        <dsp:cNvPr id="0" name=""/>
        <dsp:cNvSpPr/>
      </dsp:nvSpPr>
      <dsp:spPr>
        <a:xfrm>
          <a:off x="0" y="5566"/>
          <a:ext cx="8283834" cy="99216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shade val="5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shade val="5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Aide à la rédaction du DUER</a:t>
          </a:r>
        </a:p>
      </dsp:txBody>
      <dsp:txXfrm>
        <a:off x="48433" y="53999"/>
        <a:ext cx="8186968" cy="8952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21187F-3683-4600-98FD-B4A414DD8C3A}">
      <dsp:nvSpPr>
        <dsp:cNvPr id="0" name=""/>
        <dsp:cNvSpPr/>
      </dsp:nvSpPr>
      <dsp:spPr>
        <a:xfrm>
          <a:off x="0" y="162"/>
          <a:ext cx="8283834" cy="1108529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6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100" kern="1200" dirty="0"/>
            <a:t>Aide à la réalisation du plan de prévention en cas de gros travaux</a:t>
          </a:r>
        </a:p>
      </dsp:txBody>
      <dsp:txXfrm>
        <a:off x="54114" y="54276"/>
        <a:ext cx="8175606" cy="10003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6A2C83-E90F-4A53-92C0-277346A59818}">
      <dsp:nvSpPr>
        <dsp:cNvPr id="0" name=""/>
        <dsp:cNvSpPr/>
      </dsp:nvSpPr>
      <dsp:spPr>
        <a:xfrm>
          <a:off x="0" y="10592"/>
          <a:ext cx="8283834" cy="936000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000" kern="1200" dirty="0"/>
            <a:t>Détection des risques dans l’école</a:t>
          </a:r>
        </a:p>
      </dsp:txBody>
      <dsp:txXfrm>
        <a:off x="45692" y="56284"/>
        <a:ext cx="8192450" cy="8446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022EC-E5D7-4ED9-9CE2-FA84AAB6ACEF}">
      <dsp:nvSpPr>
        <dsp:cNvPr id="0" name=""/>
        <dsp:cNvSpPr/>
      </dsp:nvSpPr>
      <dsp:spPr>
        <a:xfrm>
          <a:off x="6206" y="0"/>
          <a:ext cx="6354387" cy="1290918"/>
        </a:xfrm>
        <a:prstGeom prst="roundRect">
          <a:avLst/>
        </a:prstGeom>
        <a:blipFill>
          <a:blip xmlns:r="http://schemas.openxmlformats.org/officeDocument/2006/relationships" r:embed="rId1">
            <a:duotone>
              <a:schemeClr val="accent3">
                <a:alpha val="90000"/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alpha val="90000"/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590" tIns="74295" rIns="148590" bIns="74295" numCol="1" spcCol="1270" anchor="ctr" anchorCtr="0">
          <a:noAutofit/>
        </a:bodyPr>
        <a:lstStyle/>
        <a:p>
          <a:pPr marL="0" lvl="0" indent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3900" kern="1200"/>
            <a:t>Tenue du registre santé sécurité au travail (RSST)</a:t>
          </a:r>
        </a:p>
      </dsp:txBody>
      <dsp:txXfrm>
        <a:off x="69223" y="63017"/>
        <a:ext cx="6228353" cy="11648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50084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EF7E9-4972-4579-A320-8EDA2371BB0B}" type="datetimeFigureOut">
              <a:rPr lang="fr-FR" smtClean="0"/>
              <a:t>03/09/2024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04813" y="1247775"/>
            <a:ext cx="5988050" cy="3368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803934"/>
            <a:ext cx="5438140" cy="393049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81358"/>
            <a:ext cx="2945659" cy="50084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6C400-3208-40B8-A35A-2B2B10D0D5F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468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Plaquette RPS en</a:t>
            </a:r>
            <a:r>
              <a:rPr lang="fr-FR" baseline="0" dirty="0"/>
              <a:t> construction, je la modifie dès que possible (en attente plaquette FSSSCT)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6C400-3208-40B8-A35A-2B2B10D0D5FC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2486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Rappel: suggestions et observations dans le RSST, rester factuel et respecter</a:t>
            </a:r>
            <a:r>
              <a:rPr lang="fr-FR" baseline="0" dirty="0"/>
              <a:t> l’anonymat. Personnes qui reçoivent le signalement : IA-DASEN, SG, ISST, CPA, IEN, médecins du travail, APC, CPD directeur/</a:t>
            </a:r>
            <a:r>
              <a:rPr lang="fr-FR" baseline="0" dirty="0" err="1"/>
              <a:t>trice</a:t>
            </a:r>
            <a:r>
              <a:rPr lang="fr-FR" baseline="0" dirty="0"/>
              <a:t>, 20 membres de la FSD71, 20 membres de la FSA-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6C400-3208-40B8-A35A-2B2B10D0D5FC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6954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9/3/2024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hyperlink" Target="https://circo71.cir.ac-dijon.fr/category/direction/sante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latin typeface="Comic Sans MS" panose="030F0702030302020204" pitchFamily="66" charset="0"/>
                <a:cs typeface="Calibri" panose="020F0502020204030204" pitchFamily="34" charset="0"/>
              </a:rPr>
              <a:t>Les missions de votre APC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3500" dirty="0">
                <a:latin typeface="Comic Sans MS" panose="030F0702030302020204" pitchFamily="66" charset="0"/>
              </a:rPr>
              <a:t>Assistant(e) de Prévention de Circonscription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9382" y="6420997"/>
            <a:ext cx="113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B050"/>
                </a:solidFill>
              </a:rPr>
              <a:t>Avril 2023</a:t>
            </a:r>
          </a:p>
        </p:txBody>
      </p:sp>
    </p:spTree>
    <p:extLst>
      <p:ext uri="{BB962C8B-B14F-4D97-AF65-F5344CB8AC3E}">
        <p14:creationId xmlns:p14="http://schemas.microsoft.com/office/powerpoint/2010/main" val="31226450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73855" y="2703565"/>
            <a:ext cx="8061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Merci pour votre attention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0221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0594" y="1379605"/>
            <a:ext cx="915508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/>
              <a:t>BLANCHARD Camille</a:t>
            </a:r>
            <a:br>
              <a:rPr lang="fr-FR" sz="4000" dirty="0"/>
            </a:br>
            <a:r>
              <a:rPr lang="it-IT" sz="4000" dirty="0">
                <a:solidFill>
                  <a:schemeClr val="tx2"/>
                </a:solidFill>
              </a:rPr>
              <a:t>sst-circo.charolles@ac-dijon.fr</a:t>
            </a:r>
            <a:br>
              <a:rPr lang="fr-FR" sz="4000" dirty="0"/>
            </a:br>
            <a:r>
              <a:rPr lang="fr-FR" sz="4000" dirty="0"/>
              <a:t>03 85 84 59 00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637607" y="4172989"/>
            <a:ext cx="87865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Conseille sur tout ce qui a un lien avec la </a:t>
            </a:r>
            <a:r>
              <a:rPr lang="fr-FR" sz="3200" b="1" dirty="0"/>
              <a:t>sécurité</a:t>
            </a:r>
            <a:r>
              <a:rPr lang="fr-FR" sz="3200" dirty="0"/>
              <a:t>, la </a:t>
            </a:r>
            <a:r>
              <a:rPr lang="fr-FR" sz="3200" b="1" dirty="0"/>
              <a:t>santé</a:t>
            </a:r>
            <a:r>
              <a:rPr lang="fr-FR" sz="3200" dirty="0"/>
              <a:t> et les </a:t>
            </a:r>
            <a:r>
              <a:rPr lang="fr-FR" sz="3200" b="1" dirty="0"/>
              <a:t>conditions de travail</a:t>
            </a:r>
          </a:p>
        </p:txBody>
      </p:sp>
    </p:spTree>
    <p:extLst>
      <p:ext uri="{BB962C8B-B14F-4D97-AF65-F5344CB8AC3E}">
        <p14:creationId xmlns:p14="http://schemas.microsoft.com/office/powerpoint/2010/main" val="3136557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957840" y="5241951"/>
            <a:ext cx="1603375" cy="801687"/>
            <a:chOff x="299774" y="4409384"/>
            <a:chExt cx="1603375" cy="801687"/>
          </a:xfrm>
        </p:grpSpPr>
        <p:sp>
          <p:nvSpPr>
            <p:cNvPr id="3" name="Rectangle à coins arrondis 2"/>
            <p:cNvSpPr/>
            <p:nvPr/>
          </p:nvSpPr>
          <p:spPr>
            <a:xfrm>
              <a:off x="299774" y="4409384"/>
              <a:ext cx="1603375" cy="8016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ZoneTexte 3"/>
            <p:cNvSpPr txBox="1"/>
            <p:nvPr/>
          </p:nvSpPr>
          <p:spPr>
            <a:xfrm>
              <a:off x="323255" y="4432865"/>
              <a:ext cx="1556413" cy="754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IEN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3213193" y="5241951"/>
            <a:ext cx="1603375" cy="801687"/>
            <a:chOff x="2279413" y="4397984"/>
            <a:chExt cx="1603375" cy="801687"/>
          </a:xfrm>
        </p:grpSpPr>
        <p:sp>
          <p:nvSpPr>
            <p:cNvPr id="6" name="Rectangle à coins arrondis 5"/>
            <p:cNvSpPr/>
            <p:nvPr/>
          </p:nvSpPr>
          <p:spPr>
            <a:xfrm>
              <a:off x="2279413" y="4397984"/>
              <a:ext cx="1603375" cy="8016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ZoneTexte 6"/>
            <p:cNvSpPr txBox="1"/>
            <p:nvPr/>
          </p:nvSpPr>
          <p:spPr>
            <a:xfrm>
              <a:off x="2302894" y="4421465"/>
              <a:ext cx="1556413" cy="754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Service juridique</a:t>
              </a:r>
            </a:p>
          </p:txBody>
        </p:sp>
      </p:grpSp>
      <p:grpSp>
        <p:nvGrpSpPr>
          <p:cNvPr id="8" name="Groupe 7"/>
          <p:cNvGrpSpPr/>
          <p:nvPr/>
        </p:nvGrpSpPr>
        <p:grpSpPr>
          <a:xfrm>
            <a:off x="5344334" y="5265432"/>
            <a:ext cx="1603375" cy="801687"/>
            <a:chOff x="4063713" y="4363952"/>
            <a:chExt cx="1603375" cy="801687"/>
          </a:xfrm>
        </p:grpSpPr>
        <p:sp>
          <p:nvSpPr>
            <p:cNvPr id="9" name="Rectangle à coins arrondis 8"/>
            <p:cNvSpPr/>
            <p:nvPr/>
          </p:nvSpPr>
          <p:spPr>
            <a:xfrm>
              <a:off x="4063713" y="4363952"/>
              <a:ext cx="1603375" cy="8016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ZoneTexte 9"/>
            <p:cNvSpPr txBox="1"/>
            <p:nvPr/>
          </p:nvSpPr>
          <p:spPr>
            <a:xfrm>
              <a:off x="4087194" y="4387433"/>
              <a:ext cx="1556413" cy="754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Médecin du travail </a:t>
              </a:r>
            </a:p>
          </p:txBody>
        </p:sp>
      </p:grpSp>
      <p:grpSp>
        <p:nvGrpSpPr>
          <p:cNvPr id="11" name="Groupe 10"/>
          <p:cNvGrpSpPr/>
          <p:nvPr/>
        </p:nvGrpSpPr>
        <p:grpSpPr>
          <a:xfrm>
            <a:off x="7335160" y="5244884"/>
            <a:ext cx="1603375" cy="801687"/>
            <a:chOff x="6031070" y="4335027"/>
            <a:chExt cx="1603375" cy="801687"/>
          </a:xfrm>
        </p:grpSpPr>
        <p:sp>
          <p:nvSpPr>
            <p:cNvPr id="12" name="Rectangle à coins arrondis 11"/>
            <p:cNvSpPr/>
            <p:nvPr/>
          </p:nvSpPr>
          <p:spPr>
            <a:xfrm>
              <a:off x="6031070" y="4335027"/>
              <a:ext cx="1603375" cy="8016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oneTexte 12"/>
            <p:cNvSpPr txBox="1"/>
            <p:nvPr/>
          </p:nvSpPr>
          <p:spPr>
            <a:xfrm>
              <a:off x="6054551" y="4358508"/>
              <a:ext cx="1556413" cy="754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Formation spécialisée départementale</a:t>
              </a:r>
            </a:p>
          </p:txBody>
        </p:sp>
      </p:grpSp>
      <p:grpSp>
        <p:nvGrpSpPr>
          <p:cNvPr id="14" name="Groupe 13"/>
          <p:cNvGrpSpPr/>
          <p:nvPr/>
        </p:nvGrpSpPr>
        <p:grpSpPr>
          <a:xfrm>
            <a:off x="9325986" y="5221402"/>
            <a:ext cx="1603375" cy="801687"/>
            <a:chOff x="7912390" y="4341336"/>
            <a:chExt cx="1603375" cy="801687"/>
          </a:xfrm>
        </p:grpSpPr>
        <p:sp>
          <p:nvSpPr>
            <p:cNvPr id="15" name="Rectangle à coins arrondis 14"/>
            <p:cNvSpPr/>
            <p:nvPr/>
          </p:nvSpPr>
          <p:spPr>
            <a:xfrm>
              <a:off x="7912390" y="4341336"/>
              <a:ext cx="1603375" cy="8016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oneTexte 15"/>
            <p:cNvSpPr txBox="1"/>
            <p:nvPr/>
          </p:nvSpPr>
          <p:spPr>
            <a:xfrm>
              <a:off x="7935871" y="4364817"/>
              <a:ext cx="1556413" cy="754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Assistantes sociales de la DSDEN</a:t>
              </a:r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2341393" y="2775431"/>
            <a:ext cx="1603375" cy="801687"/>
            <a:chOff x="5615876" y="1438201"/>
            <a:chExt cx="1603375" cy="801687"/>
          </a:xfrm>
          <a:solidFill>
            <a:schemeClr val="accent4"/>
          </a:solidFill>
        </p:grpSpPr>
        <p:sp>
          <p:nvSpPr>
            <p:cNvPr id="18" name="Rectangle à coins arrondis 17"/>
            <p:cNvSpPr/>
            <p:nvPr/>
          </p:nvSpPr>
          <p:spPr>
            <a:xfrm>
              <a:off x="5615876" y="1438201"/>
              <a:ext cx="1603375" cy="801687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ZoneTexte 18"/>
            <p:cNvSpPr txBox="1"/>
            <p:nvPr/>
          </p:nvSpPr>
          <p:spPr>
            <a:xfrm>
              <a:off x="5639357" y="1461682"/>
              <a:ext cx="1556413" cy="7547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Conseiller de prévention académique</a:t>
              </a:r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5279211" y="2852336"/>
            <a:ext cx="1603375" cy="801687"/>
            <a:chOff x="4122188" y="1067509"/>
            <a:chExt cx="1603375" cy="801687"/>
          </a:xfrm>
        </p:grpSpPr>
        <p:sp>
          <p:nvSpPr>
            <p:cNvPr id="21" name="Rectangle à coins arrondis 20"/>
            <p:cNvSpPr/>
            <p:nvPr/>
          </p:nvSpPr>
          <p:spPr>
            <a:xfrm>
              <a:off x="4122188" y="1067509"/>
              <a:ext cx="1603375" cy="801687"/>
            </a:xfrm>
            <a:prstGeom prst="roundRect">
              <a:avLst>
                <a:gd name="adj" fmla="val 10000"/>
              </a:avLst>
            </a:prstGeom>
            <a:ln w="28575">
              <a:solidFill>
                <a:srgbClr val="DEB340"/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ZoneTexte 21"/>
            <p:cNvSpPr txBox="1"/>
            <p:nvPr/>
          </p:nvSpPr>
          <p:spPr>
            <a:xfrm>
              <a:off x="4145669" y="1090990"/>
              <a:ext cx="1556413" cy="754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u="none" kern="1200" baseline="0" dirty="0"/>
                <a:t>CPD</a:t>
              </a: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8062047" y="2852335"/>
            <a:ext cx="1603375" cy="801687"/>
            <a:chOff x="4122188" y="1067509"/>
            <a:chExt cx="1603375" cy="801687"/>
          </a:xfrm>
        </p:grpSpPr>
        <p:sp>
          <p:nvSpPr>
            <p:cNvPr id="25" name="Rectangle à coins arrondis 24"/>
            <p:cNvSpPr/>
            <p:nvPr/>
          </p:nvSpPr>
          <p:spPr>
            <a:xfrm>
              <a:off x="4122188" y="1067509"/>
              <a:ext cx="1603375" cy="801687"/>
            </a:xfrm>
            <a:prstGeom prst="roundRect">
              <a:avLst>
                <a:gd name="adj" fmla="val 10000"/>
              </a:avLst>
            </a:prstGeom>
            <a:ln w="28575">
              <a:solidFill>
                <a:srgbClr val="DEB340"/>
              </a:solidFill>
            </a:ln>
          </p:spPr>
          <p:style>
            <a:lnRef idx="2">
              <a:scrgbClr r="0" g="0" b="0"/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oneTexte 25"/>
            <p:cNvSpPr txBox="1"/>
            <p:nvPr/>
          </p:nvSpPr>
          <p:spPr>
            <a:xfrm>
              <a:off x="4145669" y="1090990"/>
              <a:ext cx="1556413" cy="754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dirty="0"/>
                <a:t>APC</a:t>
              </a:r>
            </a:p>
          </p:txBody>
        </p:sp>
      </p:grpSp>
      <p:grpSp>
        <p:nvGrpSpPr>
          <p:cNvPr id="27" name="Groupe 26"/>
          <p:cNvGrpSpPr/>
          <p:nvPr/>
        </p:nvGrpSpPr>
        <p:grpSpPr>
          <a:xfrm>
            <a:off x="4816568" y="788523"/>
            <a:ext cx="1603375" cy="801687"/>
            <a:chOff x="2180116" y="116251"/>
            <a:chExt cx="1603375" cy="801687"/>
          </a:xfrm>
        </p:grpSpPr>
        <p:sp>
          <p:nvSpPr>
            <p:cNvPr id="28" name="Rectangle à coins arrondis 27"/>
            <p:cNvSpPr/>
            <p:nvPr/>
          </p:nvSpPr>
          <p:spPr>
            <a:xfrm>
              <a:off x="2180116" y="116251"/>
              <a:ext cx="1603375" cy="80168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ZoneTexte 28"/>
            <p:cNvSpPr txBox="1"/>
            <p:nvPr/>
          </p:nvSpPr>
          <p:spPr>
            <a:xfrm>
              <a:off x="2203597" y="139732"/>
              <a:ext cx="1556413" cy="754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SG/DASEN</a:t>
              </a:r>
            </a:p>
          </p:txBody>
        </p:sp>
      </p:grpSp>
      <p:grpSp>
        <p:nvGrpSpPr>
          <p:cNvPr id="30" name="Groupe 29"/>
          <p:cNvGrpSpPr/>
          <p:nvPr/>
        </p:nvGrpSpPr>
        <p:grpSpPr>
          <a:xfrm>
            <a:off x="9374845" y="1434883"/>
            <a:ext cx="1603375" cy="801687"/>
            <a:chOff x="7745896" y="598650"/>
            <a:chExt cx="1603375" cy="801687"/>
          </a:xfrm>
        </p:grpSpPr>
        <p:sp>
          <p:nvSpPr>
            <p:cNvPr id="31" name="Rectangle à coins arrondis 30"/>
            <p:cNvSpPr/>
            <p:nvPr/>
          </p:nvSpPr>
          <p:spPr>
            <a:xfrm>
              <a:off x="7745896" y="598650"/>
              <a:ext cx="1603375" cy="801687"/>
            </a:xfrm>
            <a:prstGeom prst="roundRect">
              <a:avLst>
                <a:gd name="adj" fmla="val 10000"/>
              </a:avLst>
            </a:prstGeom>
            <a:solidFill>
              <a:srgbClr val="7030A0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ZoneTexte 31"/>
            <p:cNvSpPr txBox="1"/>
            <p:nvPr/>
          </p:nvSpPr>
          <p:spPr>
            <a:xfrm>
              <a:off x="7769377" y="622131"/>
              <a:ext cx="1556413" cy="7547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Inspecteur </a:t>
              </a:r>
            </a:p>
            <a:p>
              <a:pPr lvl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r-FR" sz="1800" kern="1200" dirty="0"/>
                <a:t>Santé Sécurité</a:t>
              </a:r>
            </a:p>
          </p:txBody>
        </p:sp>
      </p:grpSp>
      <p:cxnSp>
        <p:nvCxnSpPr>
          <p:cNvPr id="33" name="Connecteur droit 32"/>
          <p:cNvCxnSpPr/>
          <p:nvPr/>
        </p:nvCxnSpPr>
        <p:spPr>
          <a:xfrm>
            <a:off x="5716930" y="1631225"/>
            <a:ext cx="2563411" cy="119198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>
            <a:stCxn id="28" idx="2"/>
          </p:cNvCxnSpPr>
          <p:nvPr/>
        </p:nvCxnSpPr>
        <p:spPr>
          <a:xfrm flipH="1">
            <a:off x="3214008" y="1590210"/>
            <a:ext cx="2404248" cy="115455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>
            <a:stCxn id="29" idx="2"/>
          </p:cNvCxnSpPr>
          <p:nvPr/>
        </p:nvCxnSpPr>
        <p:spPr>
          <a:xfrm>
            <a:off x="5618256" y="1566729"/>
            <a:ext cx="257837" cy="126212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necteur droit 4"/>
          <p:cNvSpPr txBox="1"/>
          <p:nvPr/>
        </p:nvSpPr>
        <p:spPr>
          <a:xfrm rot="19702205">
            <a:off x="5936690" y="3269690"/>
            <a:ext cx="318619" cy="31861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500" kern="1200"/>
          </a:p>
        </p:txBody>
      </p:sp>
      <p:sp>
        <p:nvSpPr>
          <p:cNvPr id="50" name="Connecteur droit 4"/>
          <p:cNvSpPr txBox="1"/>
          <p:nvPr/>
        </p:nvSpPr>
        <p:spPr>
          <a:xfrm rot="2355543">
            <a:off x="9701486" y="4933071"/>
            <a:ext cx="196851" cy="196851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2700" tIns="0" rIns="12700" bIns="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fr-FR" sz="1500" kern="1200"/>
          </a:p>
        </p:txBody>
      </p:sp>
      <p:cxnSp>
        <p:nvCxnSpPr>
          <p:cNvPr id="53" name="Connecteur droit 52"/>
          <p:cNvCxnSpPr>
            <a:stCxn id="22" idx="1"/>
          </p:cNvCxnSpPr>
          <p:nvPr/>
        </p:nvCxnSpPr>
        <p:spPr>
          <a:xfrm flipH="1" flipV="1">
            <a:off x="3933019" y="3241773"/>
            <a:ext cx="1369673" cy="11407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56"/>
          <p:cNvCxnSpPr>
            <a:stCxn id="26" idx="1"/>
          </p:cNvCxnSpPr>
          <p:nvPr/>
        </p:nvCxnSpPr>
        <p:spPr>
          <a:xfrm flipH="1" flipV="1">
            <a:off x="6807786" y="3240206"/>
            <a:ext cx="1277742" cy="1297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ccolades 57"/>
          <p:cNvSpPr/>
          <p:nvPr/>
        </p:nvSpPr>
        <p:spPr>
          <a:xfrm rot="16200000">
            <a:off x="5082976" y="-750714"/>
            <a:ext cx="1512827" cy="7921043"/>
          </a:xfrm>
          <a:prstGeom prst="bracePair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7" name="Connecteur droit 66"/>
          <p:cNvCxnSpPr>
            <a:stCxn id="58" idx="1"/>
            <a:endCxn id="4" idx="0"/>
          </p:cNvCxnSpPr>
          <p:nvPr/>
        </p:nvCxnSpPr>
        <p:spPr>
          <a:xfrm flipH="1">
            <a:off x="1759528" y="3966221"/>
            <a:ext cx="4079862" cy="12992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4" name="Connecteur droit 73"/>
          <p:cNvCxnSpPr>
            <a:stCxn id="16" idx="0"/>
            <a:endCxn id="58" idx="1"/>
          </p:cNvCxnSpPr>
          <p:nvPr/>
        </p:nvCxnSpPr>
        <p:spPr>
          <a:xfrm flipH="1" flipV="1">
            <a:off x="5839390" y="3966221"/>
            <a:ext cx="4288284" cy="127866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8" name="Connecteur droit 77"/>
          <p:cNvCxnSpPr>
            <a:stCxn id="58" idx="1"/>
            <a:endCxn id="13" idx="0"/>
          </p:cNvCxnSpPr>
          <p:nvPr/>
        </p:nvCxnSpPr>
        <p:spPr>
          <a:xfrm>
            <a:off x="5839390" y="3966221"/>
            <a:ext cx="2297458" cy="130214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1" name="Connecteur droit 80"/>
          <p:cNvCxnSpPr>
            <a:stCxn id="58" idx="1"/>
            <a:endCxn id="7" idx="0"/>
          </p:cNvCxnSpPr>
          <p:nvPr/>
        </p:nvCxnSpPr>
        <p:spPr>
          <a:xfrm flipH="1">
            <a:off x="4014881" y="3966221"/>
            <a:ext cx="1824509" cy="1299211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4" name="Connecteur droit 83"/>
          <p:cNvCxnSpPr>
            <a:stCxn id="58" idx="1"/>
            <a:endCxn id="10" idx="0"/>
          </p:cNvCxnSpPr>
          <p:nvPr/>
        </p:nvCxnSpPr>
        <p:spPr>
          <a:xfrm>
            <a:off x="5839390" y="3966221"/>
            <a:ext cx="306632" cy="1322692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0367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/>
          <p:cNvGraphicFramePr/>
          <p:nvPr>
            <p:extLst>
              <p:ext uri="{D42A27DB-BD31-4B8C-83A1-F6EECF244321}">
                <p14:modId xmlns:p14="http://schemas.microsoft.com/office/powerpoint/2010/main" val="1188320175"/>
              </p:ext>
            </p:extLst>
          </p:nvPr>
        </p:nvGraphicFramePr>
        <p:xfrm>
          <a:off x="1886533" y="2747612"/>
          <a:ext cx="8283834" cy="10032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Diagramme 9"/>
          <p:cNvGraphicFramePr/>
          <p:nvPr>
            <p:extLst>
              <p:ext uri="{D42A27DB-BD31-4B8C-83A1-F6EECF244321}">
                <p14:modId xmlns:p14="http://schemas.microsoft.com/office/powerpoint/2010/main" val="3746084144"/>
              </p:ext>
            </p:extLst>
          </p:nvPr>
        </p:nvGraphicFramePr>
        <p:xfrm>
          <a:off x="1886533" y="4246917"/>
          <a:ext cx="8283834" cy="1108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e 7"/>
          <p:cNvGraphicFramePr/>
          <p:nvPr>
            <p:extLst>
              <p:ext uri="{D42A27DB-BD31-4B8C-83A1-F6EECF244321}">
                <p14:modId xmlns:p14="http://schemas.microsoft.com/office/powerpoint/2010/main" val="3017354263"/>
              </p:ext>
            </p:extLst>
          </p:nvPr>
        </p:nvGraphicFramePr>
        <p:xfrm>
          <a:off x="1886533" y="1294416"/>
          <a:ext cx="8283834" cy="9571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7799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Graphic spid="10" grpId="0">
        <p:bldAsOne/>
      </p:bldGraphic>
      <p:bldGraphic spid="8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22230" y="634811"/>
            <a:ext cx="7542453" cy="562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7426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020" y="2010327"/>
            <a:ext cx="8487960" cy="2837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680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64" y="654336"/>
            <a:ext cx="8005904" cy="5676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08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3640778786"/>
              </p:ext>
            </p:extLst>
          </p:nvPr>
        </p:nvGraphicFramePr>
        <p:xfrm>
          <a:off x="3046859" y="1108039"/>
          <a:ext cx="6360594" cy="12909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Flèche à angle droit 2"/>
          <p:cNvSpPr/>
          <p:nvPr/>
        </p:nvSpPr>
        <p:spPr>
          <a:xfrm rot="5400000">
            <a:off x="2276341" y="2405469"/>
            <a:ext cx="286789" cy="756458"/>
          </a:xfrm>
          <a:prstGeom prst="bentUpArrow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2419735" y="3008932"/>
            <a:ext cx="28249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Lien avec l’IEN, la CPD</a:t>
            </a:r>
          </a:p>
        </p:txBody>
      </p:sp>
      <p:sp>
        <p:nvSpPr>
          <p:cNvPr id="5" name="Flèche à angle droit 4"/>
          <p:cNvSpPr/>
          <p:nvPr/>
        </p:nvSpPr>
        <p:spPr>
          <a:xfrm rot="5400000">
            <a:off x="3965863" y="3329883"/>
            <a:ext cx="286789" cy="756458"/>
          </a:xfrm>
          <a:prstGeom prst="bentUpArrow">
            <a:avLst/>
          </a:prstGeom>
          <a:ln w="28575"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681449" y="3636236"/>
            <a:ext cx="621653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/>
              <a:t>Lien avec la DASEN, </a:t>
            </a:r>
          </a:p>
          <a:p>
            <a:r>
              <a:rPr lang="fr-FR" sz="2200" dirty="0"/>
              <a:t>	la formation spécialisée en matière de santé, de sécurité et des conditions de travail,</a:t>
            </a:r>
          </a:p>
          <a:p>
            <a:r>
              <a:rPr lang="fr-FR" sz="2200" dirty="0"/>
              <a:t>	le médecin de prévention,</a:t>
            </a:r>
          </a:p>
          <a:p>
            <a:r>
              <a:rPr lang="fr-FR" sz="2200" dirty="0"/>
              <a:t>	l’assistante sociale des personnels,</a:t>
            </a:r>
          </a:p>
          <a:p>
            <a:r>
              <a:rPr lang="fr-FR" sz="2200" dirty="0"/>
              <a:t>	…</a:t>
            </a:r>
          </a:p>
        </p:txBody>
      </p:sp>
    </p:spTree>
    <p:extLst>
      <p:ext uri="{BB962C8B-B14F-4D97-AF65-F5344CB8AC3E}">
        <p14:creationId xmlns:p14="http://schemas.microsoft.com/office/powerpoint/2010/main" val="3680864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3" grpId="0" animBg="1"/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hlinkClick r:id="rId2"/>
          </p:cNvPr>
          <p:cNvPicPr>
            <a:picLocks noChangeAspect="1"/>
          </p:cNvPicPr>
          <p:nvPr/>
        </p:nvPicPr>
        <p:blipFill rotWithShape="1">
          <a:blip r:embed="rId3"/>
          <a:srcRect l="3785" t="541" r="9869" b="24829"/>
          <a:stretch/>
        </p:blipFill>
        <p:spPr>
          <a:xfrm>
            <a:off x="1019907" y="1143000"/>
            <a:ext cx="3701562" cy="44577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268915" y="1081454"/>
            <a:ext cx="5187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La feuille de chou des APC</a:t>
            </a:r>
            <a:r>
              <a:rPr lang="fr-FR" dirty="0"/>
              <a:t>	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80992" y="2031023"/>
            <a:ext cx="47654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u="sng" dirty="0"/>
              <a:t>Où la trouver </a:t>
            </a:r>
            <a:r>
              <a:rPr lang="fr-FR" dirty="0"/>
              <a:t>:</a:t>
            </a:r>
          </a:p>
          <a:p>
            <a:endParaRPr lang="fr-FR" dirty="0"/>
          </a:p>
          <a:p>
            <a:r>
              <a:rPr lang="fr-FR" dirty="0"/>
              <a:t> </a:t>
            </a:r>
            <a:r>
              <a:rPr lang="fr-FR" u="sng" dirty="0"/>
              <a:t>Site </a:t>
            </a:r>
            <a:r>
              <a:rPr lang="fr-FR" u="sng" dirty="0" err="1"/>
              <a:t>circo</a:t>
            </a:r>
            <a:r>
              <a:rPr lang="fr-FR" u="sng" dirty="0"/>
              <a:t> 71 </a:t>
            </a:r>
            <a:r>
              <a:rPr lang="fr-FR" dirty="0"/>
              <a:t>: 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0132" y="2586733"/>
            <a:ext cx="1350169" cy="3676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r="26754" b="6446"/>
          <a:stretch/>
        </p:blipFill>
        <p:spPr>
          <a:xfrm>
            <a:off x="9550875" y="2586733"/>
            <a:ext cx="1035063" cy="427201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268915" y="3101018"/>
            <a:ext cx="17145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500" u="sng" dirty="0"/>
              <a:t>Site DSDEN 71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9752" y="3371850"/>
            <a:ext cx="3830928" cy="559427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0367" y="4007503"/>
            <a:ext cx="1021126" cy="28169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6365312" y="4756638"/>
            <a:ext cx="148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u="sng" dirty="0"/>
              <a:t>Ecole 71 </a:t>
            </a:r>
            <a:r>
              <a:rPr lang="fr-FR" dirty="0"/>
              <a:t>: 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00900" y="5190837"/>
            <a:ext cx="3651267" cy="861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9400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857</TotalTime>
  <Words>250</Words>
  <Application>Microsoft Office PowerPoint</Application>
  <PresentationFormat>Grand écran</PresentationFormat>
  <Paragraphs>37</Paragraphs>
  <Slides>10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Comic Sans MS</vt:lpstr>
      <vt:lpstr>Garamond</vt:lpstr>
      <vt:lpstr>Organique</vt:lpstr>
      <vt:lpstr>Les missions de votre APC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missions de votre APC</dc:title>
  <dc:creator>podille</dc:creator>
  <cp:lastModifiedBy>camilleblanchard86@outlook.fr</cp:lastModifiedBy>
  <cp:revision>55</cp:revision>
  <cp:lastPrinted>2024-05-06T09:35:26Z</cp:lastPrinted>
  <dcterms:created xsi:type="dcterms:W3CDTF">2021-07-08T09:19:39Z</dcterms:created>
  <dcterms:modified xsi:type="dcterms:W3CDTF">2024-09-03T14:14:09Z</dcterms:modified>
</cp:coreProperties>
</file>