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340"/>
    <a:srgbClr val="A23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2BD0F-0255-4313-B720-C7533808F19A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/>
      <dgm:spPr/>
      <dgm:t>
        <a:bodyPr/>
        <a:lstStyle/>
        <a:p>
          <a:endParaRPr lang="fr-FR"/>
        </a:p>
      </dgm:t>
    </dgm:pt>
    <dgm:pt modelId="{124B0437-A854-4B6E-AED6-914E1A42AB07}">
      <dgm:prSet custT="1"/>
      <dgm:spPr/>
      <dgm:t>
        <a:bodyPr/>
        <a:lstStyle/>
        <a:p>
          <a:pPr algn="ctr" rtl="0"/>
          <a:r>
            <a:rPr lang="fr-FR" sz="4100" dirty="0"/>
            <a:t>Aide à la rédaction du DUER</a:t>
          </a:r>
        </a:p>
      </dgm:t>
    </dgm:pt>
    <dgm:pt modelId="{2C31D261-BC44-4B5E-807E-517D3C252A38}" type="parTrans" cxnId="{97C25F2B-3018-4269-94C1-816486E59470}">
      <dgm:prSet/>
      <dgm:spPr/>
      <dgm:t>
        <a:bodyPr/>
        <a:lstStyle/>
        <a:p>
          <a:endParaRPr lang="fr-FR"/>
        </a:p>
      </dgm:t>
    </dgm:pt>
    <dgm:pt modelId="{2A90211B-2014-4BE3-A692-78EEA13C9B6C}" type="sibTrans" cxnId="{97C25F2B-3018-4269-94C1-816486E59470}">
      <dgm:prSet/>
      <dgm:spPr/>
      <dgm:t>
        <a:bodyPr/>
        <a:lstStyle/>
        <a:p>
          <a:endParaRPr lang="fr-FR"/>
        </a:p>
      </dgm:t>
    </dgm:pt>
    <dgm:pt modelId="{8F32F440-A376-414D-8339-2E0FEFA26DB4}" type="pres">
      <dgm:prSet presAssocID="{6842BD0F-0255-4313-B720-C7533808F19A}" presName="linear" presStyleCnt="0">
        <dgm:presLayoutVars>
          <dgm:animLvl val="lvl"/>
          <dgm:resizeHandles val="exact"/>
        </dgm:presLayoutVars>
      </dgm:prSet>
      <dgm:spPr/>
    </dgm:pt>
    <dgm:pt modelId="{3171940C-5CC4-4209-AEAB-4E72D5A5E08B}" type="pres">
      <dgm:prSet presAssocID="{124B0437-A854-4B6E-AED6-914E1A42AB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EA9FE27-65F1-4922-9F38-4D38CD5677F2}" type="presOf" srcId="{124B0437-A854-4B6E-AED6-914E1A42AB07}" destId="{3171940C-5CC4-4209-AEAB-4E72D5A5E08B}" srcOrd="0" destOrd="0" presId="urn:microsoft.com/office/officeart/2005/8/layout/vList2"/>
    <dgm:cxn modelId="{97C25F2B-3018-4269-94C1-816486E59470}" srcId="{6842BD0F-0255-4313-B720-C7533808F19A}" destId="{124B0437-A854-4B6E-AED6-914E1A42AB07}" srcOrd="0" destOrd="0" parTransId="{2C31D261-BC44-4B5E-807E-517D3C252A38}" sibTransId="{2A90211B-2014-4BE3-A692-78EEA13C9B6C}"/>
    <dgm:cxn modelId="{1D4FBAFF-874B-4C6F-9C20-553136E96F8E}" type="presOf" srcId="{6842BD0F-0255-4313-B720-C7533808F19A}" destId="{8F32F440-A376-414D-8339-2E0FEFA26DB4}" srcOrd="0" destOrd="0" presId="urn:microsoft.com/office/officeart/2005/8/layout/vList2"/>
    <dgm:cxn modelId="{B6D3F539-ED85-44B5-8887-289B54216211}" type="presParOf" srcId="{8F32F440-A376-414D-8339-2E0FEFA26DB4}" destId="{3171940C-5CC4-4209-AEAB-4E72D5A5E0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C43F8-1CF1-4AF6-B17B-B969883CF772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E97E971A-39F0-4317-BDF2-F1EDDBD5D5CF}">
      <dgm:prSet custT="1"/>
      <dgm:spPr/>
      <dgm:t>
        <a:bodyPr/>
        <a:lstStyle/>
        <a:p>
          <a:pPr algn="ctr" rtl="0"/>
          <a:r>
            <a:rPr lang="fr-FR" sz="4100" dirty="0"/>
            <a:t>Aide à la réalisation du plan de prévention en cas de gros travaux</a:t>
          </a:r>
        </a:p>
      </dgm:t>
    </dgm:pt>
    <dgm:pt modelId="{7BB5186F-5369-4105-A484-6DC58FB2FBD9}" type="parTrans" cxnId="{0678CFDD-2C22-4139-BD89-E4731ADA5757}">
      <dgm:prSet/>
      <dgm:spPr/>
      <dgm:t>
        <a:bodyPr/>
        <a:lstStyle/>
        <a:p>
          <a:endParaRPr lang="fr-FR"/>
        </a:p>
      </dgm:t>
    </dgm:pt>
    <dgm:pt modelId="{CAFBC411-4A9C-4236-8050-CE7F05B60AF9}" type="sibTrans" cxnId="{0678CFDD-2C22-4139-BD89-E4731ADA5757}">
      <dgm:prSet/>
      <dgm:spPr/>
      <dgm:t>
        <a:bodyPr/>
        <a:lstStyle/>
        <a:p>
          <a:endParaRPr lang="fr-FR"/>
        </a:p>
      </dgm:t>
    </dgm:pt>
    <dgm:pt modelId="{3F3E5A88-5CA4-4F4B-8F61-F7CE7EEDFA1F}" type="pres">
      <dgm:prSet presAssocID="{A6BC43F8-1CF1-4AF6-B17B-B969883CF772}" presName="linear" presStyleCnt="0">
        <dgm:presLayoutVars>
          <dgm:animLvl val="lvl"/>
          <dgm:resizeHandles val="exact"/>
        </dgm:presLayoutVars>
      </dgm:prSet>
      <dgm:spPr/>
    </dgm:pt>
    <dgm:pt modelId="{2721187F-3683-4600-98FD-B4A414DD8C3A}" type="pres">
      <dgm:prSet presAssocID="{E97E971A-39F0-4317-BDF2-F1EDDBD5D5C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D97302A-7592-417E-90D5-EAF0F55304E6}" type="presOf" srcId="{A6BC43F8-1CF1-4AF6-B17B-B969883CF772}" destId="{3F3E5A88-5CA4-4F4B-8F61-F7CE7EEDFA1F}" srcOrd="0" destOrd="0" presId="urn:microsoft.com/office/officeart/2005/8/layout/vList2"/>
    <dgm:cxn modelId="{0678CFDD-2C22-4139-BD89-E4731ADA5757}" srcId="{A6BC43F8-1CF1-4AF6-B17B-B969883CF772}" destId="{E97E971A-39F0-4317-BDF2-F1EDDBD5D5CF}" srcOrd="0" destOrd="0" parTransId="{7BB5186F-5369-4105-A484-6DC58FB2FBD9}" sibTransId="{CAFBC411-4A9C-4236-8050-CE7F05B60AF9}"/>
    <dgm:cxn modelId="{7965B3E0-843B-427D-92CE-10004471A3D5}" type="presOf" srcId="{E97E971A-39F0-4317-BDF2-F1EDDBD5D5CF}" destId="{2721187F-3683-4600-98FD-B4A414DD8C3A}" srcOrd="0" destOrd="0" presId="urn:microsoft.com/office/officeart/2005/8/layout/vList2"/>
    <dgm:cxn modelId="{5F1F3818-170D-493A-A2AC-4D0FBF8837A8}" type="presParOf" srcId="{3F3E5A88-5CA4-4F4B-8F61-F7CE7EEDFA1F}" destId="{2721187F-3683-4600-98FD-B4A414DD8C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FAB08-8FC4-4ED3-B0CB-0C86C98C4983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fr-FR"/>
        </a:p>
      </dgm:t>
    </dgm:pt>
    <dgm:pt modelId="{3C390EF8-2DF7-4243-A381-5D3DAFDDBD35}">
      <dgm:prSet/>
      <dgm:spPr/>
      <dgm:t>
        <a:bodyPr/>
        <a:lstStyle/>
        <a:p>
          <a:pPr algn="ctr" rtl="0"/>
          <a:r>
            <a:rPr lang="fr-FR" dirty="0"/>
            <a:t>Détection des risques dans l’école</a:t>
          </a:r>
        </a:p>
      </dgm:t>
    </dgm:pt>
    <dgm:pt modelId="{1279F07F-FB9A-4A4C-96AC-21950AA49E36}" type="parTrans" cxnId="{0E1D093C-8AE9-4292-A4E4-F0405CA9FDB7}">
      <dgm:prSet/>
      <dgm:spPr/>
      <dgm:t>
        <a:bodyPr/>
        <a:lstStyle/>
        <a:p>
          <a:endParaRPr lang="fr-FR"/>
        </a:p>
      </dgm:t>
    </dgm:pt>
    <dgm:pt modelId="{5B13861C-29E2-411C-B8BB-0C4AA6B1045A}" type="sibTrans" cxnId="{0E1D093C-8AE9-4292-A4E4-F0405CA9FDB7}">
      <dgm:prSet/>
      <dgm:spPr/>
      <dgm:t>
        <a:bodyPr/>
        <a:lstStyle/>
        <a:p>
          <a:endParaRPr lang="fr-FR"/>
        </a:p>
      </dgm:t>
    </dgm:pt>
    <dgm:pt modelId="{D48933AC-8586-497F-962A-F51533701A57}" type="pres">
      <dgm:prSet presAssocID="{011FAB08-8FC4-4ED3-B0CB-0C86C98C4983}" presName="linear" presStyleCnt="0">
        <dgm:presLayoutVars>
          <dgm:animLvl val="lvl"/>
          <dgm:resizeHandles val="exact"/>
        </dgm:presLayoutVars>
      </dgm:prSet>
      <dgm:spPr/>
    </dgm:pt>
    <dgm:pt modelId="{986A2C83-E90F-4A53-92C0-277346A59818}" type="pres">
      <dgm:prSet presAssocID="{3C390EF8-2DF7-4243-A381-5D3DAFDDBD3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E1D093C-8AE9-4292-A4E4-F0405CA9FDB7}" srcId="{011FAB08-8FC4-4ED3-B0CB-0C86C98C4983}" destId="{3C390EF8-2DF7-4243-A381-5D3DAFDDBD35}" srcOrd="0" destOrd="0" parTransId="{1279F07F-FB9A-4A4C-96AC-21950AA49E36}" sibTransId="{5B13861C-29E2-411C-B8BB-0C4AA6B1045A}"/>
    <dgm:cxn modelId="{42945369-85B5-4D92-A46C-C5C003459097}" type="presOf" srcId="{011FAB08-8FC4-4ED3-B0CB-0C86C98C4983}" destId="{D48933AC-8586-497F-962A-F51533701A57}" srcOrd="0" destOrd="0" presId="urn:microsoft.com/office/officeart/2005/8/layout/vList2"/>
    <dgm:cxn modelId="{A9938FEE-D5FB-4666-94D0-65A5BC6ED33D}" type="presOf" srcId="{3C390EF8-2DF7-4243-A381-5D3DAFDDBD35}" destId="{986A2C83-E90F-4A53-92C0-277346A59818}" srcOrd="0" destOrd="0" presId="urn:microsoft.com/office/officeart/2005/8/layout/vList2"/>
    <dgm:cxn modelId="{8E672AE8-A492-4BF6-81AE-5BE78AD4A41B}" type="presParOf" srcId="{D48933AC-8586-497F-962A-F51533701A57}" destId="{986A2C83-E90F-4A53-92C0-277346A598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9E28B-2B08-4D6E-B07C-7EEE52181A0F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02E1851-1319-4740-8E5E-905B4A9F2FA2}">
      <dgm:prSet/>
      <dgm:spPr/>
      <dgm:t>
        <a:bodyPr/>
        <a:lstStyle/>
        <a:p>
          <a:pPr rtl="0"/>
          <a:r>
            <a:rPr lang="fr-FR" dirty="0"/>
            <a:t>Aide pour le PPMS</a:t>
          </a:r>
        </a:p>
      </dgm:t>
    </dgm:pt>
    <dgm:pt modelId="{A4E1A45E-E37F-48AC-93DF-F56B8E91D4BE}" type="parTrans" cxnId="{53F05857-CD75-4ABE-AB70-7ECC74DAFD1A}">
      <dgm:prSet/>
      <dgm:spPr/>
      <dgm:t>
        <a:bodyPr/>
        <a:lstStyle/>
        <a:p>
          <a:endParaRPr lang="fr-FR"/>
        </a:p>
      </dgm:t>
    </dgm:pt>
    <dgm:pt modelId="{EB04765C-9BCF-420F-8F3E-B6AACC943DD5}" type="sibTrans" cxnId="{53F05857-CD75-4ABE-AB70-7ECC74DAFD1A}">
      <dgm:prSet/>
      <dgm:spPr/>
      <dgm:t>
        <a:bodyPr/>
        <a:lstStyle/>
        <a:p>
          <a:endParaRPr lang="fr-FR"/>
        </a:p>
      </dgm:t>
    </dgm:pt>
    <dgm:pt modelId="{6D9483BC-0770-439B-8EAF-917AECCCA069}" type="pres">
      <dgm:prSet presAssocID="{DAA9E28B-2B08-4D6E-B07C-7EEE52181A0F}" presName="Name0" presStyleCnt="0">
        <dgm:presLayoutVars>
          <dgm:dir/>
          <dgm:animLvl val="lvl"/>
          <dgm:resizeHandles val="exact"/>
        </dgm:presLayoutVars>
      </dgm:prSet>
      <dgm:spPr/>
    </dgm:pt>
    <dgm:pt modelId="{49E434B6-A4EB-4B87-9774-E2ED88576178}" type="pres">
      <dgm:prSet presAssocID="{802E1851-1319-4740-8E5E-905B4A9F2FA2}" presName="linNode" presStyleCnt="0"/>
      <dgm:spPr/>
    </dgm:pt>
    <dgm:pt modelId="{1BD45012-2978-4867-91EC-783941923E01}" type="pres">
      <dgm:prSet presAssocID="{802E1851-1319-4740-8E5E-905B4A9F2FA2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19982C32-1BDF-4A9E-BAE1-7768898880B5}" type="presOf" srcId="{DAA9E28B-2B08-4D6E-B07C-7EEE52181A0F}" destId="{6D9483BC-0770-439B-8EAF-917AECCCA069}" srcOrd="0" destOrd="0" presId="urn:microsoft.com/office/officeart/2005/8/layout/vList5"/>
    <dgm:cxn modelId="{53F05857-CD75-4ABE-AB70-7ECC74DAFD1A}" srcId="{DAA9E28B-2B08-4D6E-B07C-7EEE52181A0F}" destId="{802E1851-1319-4740-8E5E-905B4A9F2FA2}" srcOrd="0" destOrd="0" parTransId="{A4E1A45E-E37F-48AC-93DF-F56B8E91D4BE}" sibTransId="{EB04765C-9BCF-420F-8F3E-B6AACC943DD5}"/>
    <dgm:cxn modelId="{CF4831FF-42E2-4691-A6FE-5283188509B4}" type="presOf" srcId="{802E1851-1319-4740-8E5E-905B4A9F2FA2}" destId="{1BD45012-2978-4867-91EC-783941923E01}" srcOrd="0" destOrd="0" presId="urn:microsoft.com/office/officeart/2005/8/layout/vList5"/>
    <dgm:cxn modelId="{3DBC7E71-5BEE-43E7-8201-D291B5F246FC}" type="presParOf" srcId="{6D9483BC-0770-439B-8EAF-917AECCCA069}" destId="{49E434B6-A4EB-4B87-9774-E2ED88576178}" srcOrd="0" destOrd="0" presId="urn:microsoft.com/office/officeart/2005/8/layout/vList5"/>
    <dgm:cxn modelId="{BA759CF1-BCD1-4FD5-9B5C-62B5BFAFDA31}" type="presParOf" srcId="{49E434B6-A4EB-4B87-9774-E2ED88576178}" destId="{1BD45012-2978-4867-91EC-783941923E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E19CEE-2780-44FE-92C8-4DB1467BE0BB}" type="doc">
      <dgm:prSet loTypeId="urn:microsoft.com/office/officeart/2005/8/layout/vList5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69E71D3C-4BBE-4DCA-BF97-3482ADD7A09C}">
      <dgm:prSet/>
      <dgm:spPr/>
      <dgm:t>
        <a:bodyPr/>
        <a:lstStyle/>
        <a:p>
          <a:pPr rtl="0"/>
          <a:r>
            <a:rPr lang="fr-FR"/>
            <a:t>Tenue du registre santé sécurité au travail (RSST)</a:t>
          </a:r>
        </a:p>
      </dgm:t>
    </dgm:pt>
    <dgm:pt modelId="{FBCFE562-4F7A-4551-B7B0-4353862A08A8}" type="parTrans" cxnId="{039CAC3D-1988-4DE4-8CE5-B7A0A8B43E1D}">
      <dgm:prSet/>
      <dgm:spPr/>
      <dgm:t>
        <a:bodyPr/>
        <a:lstStyle/>
        <a:p>
          <a:endParaRPr lang="fr-FR"/>
        </a:p>
      </dgm:t>
    </dgm:pt>
    <dgm:pt modelId="{B85C95B5-7887-4DDF-BB96-5B6ABBE25606}" type="sibTrans" cxnId="{039CAC3D-1988-4DE4-8CE5-B7A0A8B43E1D}">
      <dgm:prSet/>
      <dgm:spPr/>
      <dgm:t>
        <a:bodyPr/>
        <a:lstStyle/>
        <a:p>
          <a:endParaRPr lang="fr-FR"/>
        </a:p>
      </dgm:t>
    </dgm:pt>
    <dgm:pt modelId="{EA766F3D-3DC5-466F-852D-1F0875FBB06B}" type="pres">
      <dgm:prSet presAssocID="{53E19CEE-2780-44FE-92C8-4DB1467BE0BB}" presName="Name0" presStyleCnt="0">
        <dgm:presLayoutVars>
          <dgm:dir/>
          <dgm:animLvl val="lvl"/>
          <dgm:resizeHandles val="exact"/>
        </dgm:presLayoutVars>
      </dgm:prSet>
      <dgm:spPr/>
    </dgm:pt>
    <dgm:pt modelId="{0E5A6FBB-F386-4F05-B5D4-D1265453001C}" type="pres">
      <dgm:prSet presAssocID="{69E71D3C-4BBE-4DCA-BF97-3482ADD7A09C}" presName="linNode" presStyleCnt="0"/>
      <dgm:spPr/>
    </dgm:pt>
    <dgm:pt modelId="{EA1022EC-E5D7-4ED9-9CE2-FA84AAB6ACEF}" type="pres">
      <dgm:prSet presAssocID="{69E71D3C-4BBE-4DCA-BF97-3482ADD7A09C}" presName="parentText" presStyleLbl="node1" presStyleIdx="0" presStyleCnt="1" custScaleX="277778" custLinFactNeighborX="470" custLinFactNeighborY="-20321">
        <dgm:presLayoutVars>
          <dgm:chMax val="1"/>
          <dgm:bulletEnabled val="1"/>
        </dgm:presLayoutVars>
      </dgm:prSet>
      <dgm:spPr/>
    </dgm:pt>
  </dgm:ptLst>
  <dgm:cxnLst>
    <dgm:cxn modelId="{1E57732A-D098-4C4B-A814-EA34DEEE9A82}" type="presOf" srcId="{53E19CEE-2780-44FE-92C8-4DB1467BE0BB}" destId="{EA766F3D-3DC5-466F-852D-1F0875FBB06B}" srcOrd="0" destOrd="0" presId="urn:microsoft.com/office/officeart/2005/8/layout/vList5"/>
    <dgm:cxn modelId="{039CAC3D-1988-4DE4-8CE5-B7A0A8B43E1D}" srcId="{53E19CEE-2780-44FE-92C8-4DB1467BE0BB}" destId="{69E71D3C-4BBE-4DCA-BF97-3482ADD7A09C}" srcOrd="0" destOrd="0" parTransId="{FBCFE562-4F7A-4551-B7B0-4353862A08A8}" sibTransId="{B85C95B5-7887-4DDF-BB96-5B6ABBE25606}"/>
    <dgm:cxn modelId="{C9A7F8E1-151F-4C48-AA50-B960D65DFFBF}" type="presOf" srcId="{69E71D3C-4BBE-4DCA-BF97-3482ADD7A09C}" destId="{EA1022EC-E5D7-4ED9-9CE2-FA84AAB6ACEF}" srcOrd="0" destOrd="0" presId="urn:microsoft.com/office/officeart/2005/8/layout/vList5"/>
    <dgm:cxn modelId="{AB4B9309-65D3-41A9-883B-A64D441CD879}" type="presParOf" srcId="{EA766F3D-3DC5-466F-852D-1F0875FBB06B}" destId="{0E5A6FBB-F386-4F05-B5D4-D1265453001C}" srcOrd="0" destOrd="0" presId="urn:microsoft.com/office/officeart/2005/8/layout/vList5"/>
    <dgm:cxn modelId="{0A58C528-D207-4C56-9496-429F43E84AC0}" type="presParOf" srcId="{0E5A6FBB-F386-4F05-B5D4-D1265453001C}" destId="{EA1022EC-E5D7-4ED9-9CE2-FA84AAB6ACE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1940C-5CC4-4209-AEAB-4E72D5A5E08B}">
      <dsp:nvSpPr>
        <dsp:cNvPr id="0" name=""/>
        <dsp:cNvSpPr/>
      </dsp:nvSpPr>
      <dsp:spPr>
        <a:xfrm>
          <a:off x="0" y="5566"/>
          <a:ext cx="8283834" cy="9921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Aide à la rédaction du DUER</a:t>
          </a:r>
        </a:p>
      </dsp:txBody>
      <dsp:txXfrm>
        <a:off x="48433" y="53999"/>
        <a:ext cx="8186968" cy="89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1187F-3683-4600-98FD-B4A414DD8C3A}">
      <dsp:nvSpPr>
        <dsp:cNvPr id="0" name=""/>
        <dsp:cNvSpPr/>
      </dsp:nvSpPr>
      <dsp:spPr>
        <a:xfrm>
          <a:off x="0" y="162"/>
          <a:ext cx="8283834" cy="110852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Aide à la réalisation du plan de prévention en cas de gros travaux</a:t>
          </a:r>
        </a:p>
      </dsp:txBody>
      <dsp:txXfrm>
        <a:off x="54114" y="54276"/>
        <a:ext cx="8175606" cy="1000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A2C83-E90F-4A53-92C0-277346A59818}">
      <dsp:nvSpPr>
        <dsp:cNvPr id="0" name=""/>
        <dsp:cNvSpPr/>
      </dsp:nvSpPr>
      <dsp:spPr>
        <a:xfrm>
          <a:off x="0" y="10592"/>
          <a:ext cx="8283834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Détection des risques dans l’école</a:t>
          </a:r>
        </a:p>
      </dsp:txBody>
      <dsp:txXfrm>
        <a:off x="45692" y="56284"/>
        <a:ext cx="8192450" cy="844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45012-2978-4867-91EC-783941923E01}">
      <dsp:nvSpPr>
        <dsp:cNvPr id="0" name=""/>
        <dsp:cNvSpPr/>
      </dsp:nvSpPr>
      <dsp:spPr>
        <a:xfrm>
          <a:off x="2429" y="0"/>
          <a:ext cx="4974464" cy="70788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/>
            <a:t>Aide pour le PPMS</a:t>
          </a:r>
        </a:p>
      </dsp:txBody>
      <dsp:txXfrm>
        <a:off x="36985" y="34556"/>
        <a:ext cx="4905352" cy="6387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022EC-E5D7-4ED9-9CE2-FA84AAB6ACEF}">
      <dsp:nvSpPr>
        <dsp:cNvPr id="0" name=""/>
        <dsp:cNvSpPr/>
      </dsp:nvSpPr>
      <dsp:spPr>
        <a:xfrm>
          <a:off x="6206" y="0"/>
          <a:ext cx="6354387" cy="129091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/>
            <a:t>Tenue du registre santé sécurité au travail (RSST)</a:t>
          </a:r>
        </a:p>
      </dsp:txBody>
      <dsp:txXfrm>
        <a:off x="69223" y="63017"/>
        <a:ext cx="6228353" cy="1164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EF7E9-4972-4579-A320-8EDA2371BB0B}" type="datetimeFigureOut">
              <a:rPr lang="fr-FR" smtClean="0"/>
              <a:t>10/09/2023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6C400-3208-40B8-A35A-2B2B10D0D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6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</a:t>
            </a:r>
            <a:r>
              <a:rPr lang="fr-FR" baseline="0" dirty="0"/>
              <a:t> à actualiser en fonction des consignes données à la rentrée.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6C400-3208-40B8-A35A-2B2B10D0D5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11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Comic Sans MS" panose="030F0702030302020204" pitchFamily="66" charset="0"/>
                <a:cs typeface="Calibri" panose="020F0502020204030204" pitchFamily="34" charset="0"/>
              </a:rPr>
              <a:t>Les missions de votre APC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500" dirty="0">
                <a:latin typeface="Comic Sans MS" panose="030F0702030302020204" pitchFamily="66" charset="0"/>
              </a:rPr>
              <a:t>Assistant(e) de Prévention de Circonscription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00232" y="6051665"/>
            <a:ext cx="598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Patricia ODILLE  Conseillère de prévention départementale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382" y="6420997"/>
            <a:ext cx="113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Avril 2023</a:t>
            </a:r>
          </a:p>
        </p:txBody>
      </p:sp>
    </p:spTree>
    <p:extLst>
      <p:ext uri="{BB962C8B-B14F-4D97-AF65-F5344CB8AC3E}">
        <p14:creationId xmlns:p14="http://schemas.microsoft.com/office/powerpoint/2010/main" val="312264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594" y="1379605"/>
            <a:ext cx="91550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BLANCHARD Camille</a:t>
            </a:r>
            <a:br>
              <a:rPr lang="fr-FR" sz="4000" dirty="0"/>
            </a:br>
            <a:r>
              <a:rPr lang="fr-FR" sz="4000" dirty="0">
                <a:solidFill>
                  <a:schemeClr val="tx2"/>
                </a:solidFill>
              </a:rPr>
              <a:t>sst-circo.charolles@ac-dijon.fr</a:t>
            </a:r>
            <a:br>
              <a:rPr lang="fr-FR" sz="4000" dirty="0"/>
            </a:br>
            <a:r>
              <a:rPr lang="fr-FR" sz="4000" dirty="0"/>
              <a:t>03 85 84 59 00</a:t>
            </a:r>
          </a:p>
          <a:p>
            <a:r>
              <a:rPr lang="fr-FR" sz="4000" dirty="0"/>
              <a:t>(décharge : mardi)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37607" y="4172989"/>
            <a:ext cx="8786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Conseille sur tout ce qui a un lien avec la </a:t>
            </a:r>
            <a:r>
              <a:rPr lang="fr-FR" sz="3200" b="1" dirty="0"/>
              <a:t>sécurité</a:t>
            </a:r>
            <a:r>
              <a:rPr lang="fr-FR" sz="3200" dirty="0"/>
              <a:t>, la </a:t>
            </a:r>
            <a:r>
              <a:rPr lang="fr-FR" sz="3200" b="1" dirty="0"/>
              <a:t>santé</a:t>
            </a:r>
            <a:r>
              <a:rPr lang="fr-FR" sz="3200" dirty="0"/>
              <a:t> et les </a:t>
            </a:r>
            <a:r>
              <a:rPr lang="fr-FR" sz="3200" b="1" dirty="0"/>
              <a:t>conditions de travail</a:t>
            </a:r>
          </a:p>
        </p:txBody>
      </p:sp>
    </p:spTree>
    <p:extLst>
      <p:ext uri="{BB962C8B-B14F-4D97-AF65-F5344CB8AC3E}">
        <p14:creationId xmlns:p14="http://schemas.microsoft.com/office/powerpoint/2010/main" val="31365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610249"/>
            <a:ext cx="9559636" cy="56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7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188320175"/>
              </p:ext>
            </p:extLst>
          </p:nvPr>
        </p:nvGraphicFramePr>
        <p:xfrm>
          <a:off x="1886533" y="2747612"/>
          <a:ext cx="8283834" cy="100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46084144"/>
              </p:ext>
            </p:extLst>
          </p:nvPr>
        </p:nvGraphicFramePr>
        <p:xfrm>
          <a:off x="1886533" y="4246917"/>
          <a:ext cx="8283834" cy="110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017354263"/>
              </p:ext>
            </p:extLst>
          </p:nvPr>
        </p:nvGraphicFramePr>
        <p:xfrm>
          <a:off x="1886533" y="1294416"/>
          <a:ext cx="8283834" cy="957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799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415519492"/>
              </p:ext>
            </p:extLst>
          </p:nvPr>
        </p:nvGraphicFramePr>
        <p:xfrm>
          <a:off x="3640973" y="1144215"/>
          <a:ext cx="4979323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Connecteur droit avec flèche 3"/>
          <p:cNvCxnSpPr>
            <a:cxnSpLocks/>
          </p:cNvCxnSpPr>
          <p:nvPr/>
        </p:nvCxnSpPr>
        <p:spPr>
          <a:xfrm flipH="1">
            <a:off x="4057650" y="3283527"/>
            <a:ext cx="942454" cy="1274186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>
            <a:cxnSpLocks/>
          </p:cNvCxnSpPr>
          <p:nvPr/>
        </p:nvCxnSpPr>
        <p:spPr>
          <a:xfrm>
            <a:off x="7686675" y="3283527"/>
            <a:ext cx="1012170" cy="1102821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37854" y="4754881"/>
            <a:ext cx="313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L’EMS (équipe mobile de sécurité)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71752" y="2518661"/>
            <a:ext cx="269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Il y a également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74131" y="4754881"/>
            <a:ext cx="4106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Les correspondants sûreté police ou gendarmerie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2B0444-E4AF-CA52-07B3-A2D890FC7AC1}"/>
              </a:ext>
            </a:extLst>
          </p:cNvPr>
          <p:cNvSpPr/>
          <p:nvPr/>
        </p:nvSpPr>
        <p:spPr>
          <a:xfrm>
            <a:off x="800101" y="1832955"/>
            <a:ext cx="2690746" cy="205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calendrier des différents exercices vous sera envoyé très prochainement. </a:t>
            </a:r>
          </a:p>
        </p:txBody>
      </p:sp>
    </p:spTree>
    <p:extLst>
      <p:ext uri="{BB962C8B-B14F-4D97-AF65-F5344CB8AC3E}">
        <p14:creationId xmlns:p14="http://schemas.microsoft.com/office/powerpoint/2010/main" val="24428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640778786"/>
              </p:ext>
            </p:extLst>
          </p:nvPr>
        </p:nvGraphicFramePr>
        <p:xfrm>
          <a:off x="3046859" y="1108039"/>
          <a:ext cx="6360594" cy="129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èche à angle droit 2"/>
          <p:cNvSpPr/>
          <p:nvPr/>
        </p:nvSpPr>
        <p:spPr>
          <a:xfrm rot="5400000">
            <a:off x="2276341" y="2405469"/>
            <a:ext cx="286789" cy="756458"/>
          </a:xfrm>
          <a:prstGeom prst="bentUpArrow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19735" y="3008932"/>
            <a:ext cx="2824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Lien avec l’IEN, la CPD</a:t>
            </a:r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3965863" y="3329883"/>
            <a:ext cx="286789" cy="756458"/>
          </a:xfrm>
          <a:prstGeom prst="bentUpArrow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81449" y="3636236"/>
            <a:ext cx="6216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Lien avec la DASEN, </a:t>
            </a:r>
          </a:p>
          <a:p>
            <a:r>
              <a:rPr lang="fr-FR" sz="2200" dirty="0"/>
              <a:t>	la formation spécialisée en matière de santé, de sécurité et des conditions de travail,</a:t>
            </a:r>
          </a:p>
          <a:p>
            <a:r>
              <a:rPr lang="fr-FR" sz="2200" dirty="0"/>
              <a:t>	le médecin de prévention,</a:t>
            </a:r>
          </a:p>
          <a:p>
            <a:r>
              <a:rPr lang="fr-FR" sz="2200" dirty="0"/>
              <a:t>	l’assistante sociale des personnels,</a:t>
            </a:r>
          </a:p>
          <a:p>
            <a:r>
              <a:rPr lang="fr-FR" sz="2200" dirty="0"/>
              <a:t>	…</a:t>
            </a:r>
          </a:p>
        </p:txBody>
      </p:sp>
    </p:spTree>
    <p:extLst>
      <p:ext uri="{BB962C8B-B14F-4D97-AF65-F5344CB8AC3E}">
        <p14:creationId xmlns:p14="http://schemas.microsoft.com/office/powerpoint/2010/main" val="36808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4" grpId="0"/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</TotalTime>
  <Words>183</Words>
  <Application>Microsoft Office PowerPoint</Application>
  <PresentationFormat>Grand écran</PresentationFormat>
  <Paragraphs>24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Garamond</vt:lpstr>
      <vt:lpstr>Organique</vt:lpstr>
      <vt:lpstr>Les missions de votre APC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missions de votre APC</dc:title>
  <dc:creator>podille</dc:creator>
  <cp:lastModifiedBy>camilleblanchard86@outlook.fr</cp:lastModifiedBy>
  <cp:revision>31</cp:revision>
  <dcterms:created xsi:type="dcterms:W3CDTF">2021-07-08T09:19:39Z</dcterms:created>
  <dcterms:modified xsi:type="dcterms:W3CDTF">2023-09-10T12:19:57Z</dcterms:modified>
</cp:coreProperties>
</file>