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38894464-FDD0-4B61-A096-0BABC9F6CEF6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hyperlink" Target="http://sylvain.obholtz.free.fr/cariboost_files/RepeText_C2_instit90.pdf" TargetMode="External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hyperlink" Target="http://sylvain.obholtz.free.fr/cariboost_files/RepeText_C2_instit90.pdf" TargetMode="External"/><Relationship Id="rId3" Type="http://schemas.openxmlformats.org/officeDocument/2006/relationships/hyperlink" Target="http://sylvain.obholtz.free.fr/crbst_216_m.html" TargetMode="External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hyperlink" Target="http://sylvain.obholtz.free.fr/crbst_268.html" TargetMode="External"/><Relationship Id="rId5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http://teachercharlotte.blogspot.com/2014/10/velociraptor-fichier-dentrainement-la.html" TargetMode="Externa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hyperlink" Target="http://www.cognisciences.com/accueil/outils/article/e-l-fe-evaluation-de-la-lecture-en-fluence" TargetMode="External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://sylvain.obholtz.free.fr/cariboost_files/RepeText_C2_instit90.pdf" TargetMode="External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212400" y="25776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TextShape 2"/>
          <p:cNvSpPr txBox="1"/>
          <p:nvPr/>
        </p:nvSpPr>
        <p:spPr>
          <a:xfrm>
            <a:off x="2160000" y="648000"/>
            <a:ext cx="619200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3600" spc="-1" strike="noStrike">
                <a:solidFill>
                  <a:srgbClr val="00cccc"/>
                </a:solidFill>
                <a:latin typeface="Arial"/>
              </a:rPr>
              <a:t>Vers une lecture fluide… 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2232000" y="1584000"/>
            <a:ext cx="5496120" cy="3019320"/>
          </a:xfrm>
          <a:prstGeom prst="rect">
            <a:avLst/>
          </a:prstGeom>
          <a:ln>
            <a:noFill/>
          </a:ln>
        </p:spPr>
      </p:pic>
      <p:sp>
        <p:nvSpPr>
          <p:cNvPr id="44" name="TextShape 3"/>
          <p:cNvSpPr txBox="1"/>
          <p:nvPr/>
        </p:nvSpPr>
        <p:spPr>
          <a:xfrm>
            <a:off x="792000" y="5393160"/>
            <a:ext cx="9144000" cy="1754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200" spc="-1" strike="noStrike">
                <a:latin typeface="Arial"/>
              </a:rPr>
              <a:t>Wolf et Katzir-Cohen (2001) définissent </a:t>
            </a:r>
            <a:r>
              <a:rPr b="0" lang="fr-FR" sz="2200" spc="-1" strike="noStrike" u="sng">
                <a:uFillTx/>
                <a:latin typeface="Arial"/>
              </a:rPr>
              <a:t>la fluidité </a:t>
            </a:r>
            <a:r>
              <a:rPr b="0" lang="fr-FR" sz="2200" spc="-1" strike="noStrike">
                <a:latin typeface="Arial"/>
              </a:rPr>
              <a:t>comme étant : </a:t>
            </a:r>
            <a:endParaRPr b="0" lang="fr-FR" sz="2200" spc="-1" strike="noStrike">
              <a:latin typeface="Arial"/>
            </a:endParaRPr>
          </a:p>
          <a:p>
            <a:endParaRPr b="0" lang="fr-FR" sz="2200" spc="-1" strike="noStrike">
              <a:latin typeface="Arial"/>
            </a:endParaRPr>
          </a:p>
          <a:p>
            <a:r>
              <a:rPr b="1" lang="fr-FR" sz="2400" spc="-1" strike="noStrike">
                <a:latin typeface="Arial"/>
              </a:rPr>
              <a:t> </a:t>
            </a:r>
            <a:r>
              <a:rPr b="1" lang="fr-FR" sz="2400" spc="-1" strike="noStrike">
                <a:latin typeface="Arial"/>
              </a:rPr>
              <a:t>« une lecture précise, assez rapide, réalisée sans effort et avec une prosodie adaptée qui permet de centrer son attention sur la compréhension » </a:t>
            </a:r>
            <a:endParaRPr b="0" lang="fr-FR" sz="2400" spc="-1" strike="noStrike"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rcRect l="19935" t="24070" r="21114" b="9454"/>
          <a:stretch/>
        </p:blipFill>
        <p:spPr>
          <a:xfrm>
            <a:off x="504360" y="597960"/>
            <a:ext cx="8711640" cy="5522040"/>
          </a:xfrm>
          <a:prstGeom prst="rect">
            <a:avLst/>
          </a:prstGeom>
          <a:ln>
            <a:noFill/>
          </a:ln>
        </p:spPr>
      </p:pic>
      <p:sp>
        <p:nvSpPr>
          <p:cNvPr id="93" name="TextShape 1"/>
          <p:cNvSpPr txBox="1"/>
          <p:nvPr/>
        </p:nvSpPr>
        <p:spPr>
          <a:xfrm>
            <a:off x="5169240" y="6624000"/>
            <a:ext cx="40467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200" spc="-1" strike="noStrike">
                <a:latin typeface="Arial"/>
                <a:hlinkClick r:id="rId2"/>
              </a:rPr>
              <a:t>http://sylvain.obholtz.free.fr/cariboost_files/RepeText_C2_instit90.pdf</a:t>
            </a:r>
            <a:endParaRPr b="0" lang="fr-FR" sz="1200" spc="-1" strike="noStrike">
              <a:latin typeface="Arial"/>
            </a:endParaRPr>
          </a:p>
          <a:p>
            <a:endParaRPr b="0" lang="fr-FR" sz="1200" spc="-1" strike="noStrike">
              <a:latin typeface="Arial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080000" y="258480"/>
            <a:ext cx="9576000" cy="85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600" spc="-1" strike="noStrike" u="sng">
                <a:solidFill>
                  <a:srgbClr val="3abccc"/>
                </a:solidFill>
                <a:uFillTx/>
                <a:latin typeface="Arial"/>
              </a:rPr>
              <a:t>Plusieurs textes d'un même type : un récit</a:t>
            </a:r>
            <a:endParaRPr b="0" lang="fr-FR" sz="2600" spc="-1" strike="noStrike">
              <a:latin typeface="Arial"/>
            </a:endParaRPr>
          </a:p>
          <a:p>
            <a:r>
              <a:rPr b="0" lang="fr-FR" sz="2200" spc="-1" strike="noStrike" u="sng">
                <a:solidFill>
                  <a:srgbClr val="3abccc"/>
                </a:solidFill>
                <a:uFillTx/>
                <a:latin typeface="Arial"/>
              </a:rPr>
              <a:t>(textes apparentés) </a:t>
            </a:r>
            <a:endParaRPr b="0" lang="fr-FR" sz="2200" spc="-1" strike="noStrike">
              <a:latin typeface="Arial"/>
            </a:endParaRPr>
          </a:p>
        </p:txBody>
      </p:sp>
      <p:grpSp>
        <p:nvGrpSpPr>
          <p:cNvPr id="95" name="Group 2"/>
          <p:cNvGrpSpPr/>
          <p:nvPr/>
        </p:nvGrpSpPr>
        <p:grpSpPr>
          <a:xfrm>
            <a:off x="849960" y="995400"/>
            <a:ext cx="4910040" cy="6390000"/>
            <a:chOff x="849960" y="995400"/>
            <a:chExt cx="4910040" cy="6390000"/>
          </a:xfrm>
        </p:grpSpPr>
        <p:pic>
          <p:nvPicPr>
            <p:cNvPr id="96" name="" descr=""/>
            <p:cNvPicPr/>
            <p:nvPr/>
          </p:nvPicPr>
          <p:blipFill>
            <a:blip r:embed="rId1"/>
            <a:stretch/>
          </p:blipFill>
          <p:spPr>
            <a:xfrm>
              <a:off x="962640" y="995400"/>
              <a:ext cx="4797360" cy="316224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7" name="" descr=""/>
            <p:cNvPicPr/>
            <p:nvPr/>
          </p:nvPicPr>
          <p:blipFill>
            <a:blip r:embed="rId2"/>
            <a:stretch/>
          </p:blipFill>
          <p:spPr>
            <a:xfrm>
              <a:off x="849960" y="4101840"/>
              <a:ext cx="4713480" cy="328356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98" name="" descr=""/>
          <p:cNvPicPr/>
          <p:nvPr/>
        </p:nvPicPr>
        <p:blipFill>
          <a:blip r:embed="rId3"/>
          <a:stretch/>
        </p:blipFill>
        <p:spPr>
          <a:xfrm>
            <a:off x="5638320" y="1656000"/>
            <a:ext cx="4279680" cy="275760"/>
          </a:xfrm>
          <a:prstGeom prst="rect">
            <a:avLst/>
          </a:prstGeom>
          <a:ln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212400" y="25848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080000" y="258480"/>
            <a:ext cx="9576000" cy="858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600" spc="-1" strike="noStrike" u="sng">
                <a:solidFill>
                  <a:srgbClr val="3abccc"/>
                </a:solidFill>
                <a:uFillTx/>
                <a:latin typeface="Arial"/>
              </a:rPr>
              <a:t>une liste d’activités pour lire et relire</a:t>
            </a:r>
            <a:endParaRPr b="0" lang="fr-FR" sz="2600" spc="-1" strike="noStrike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212400" y="25848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TextShape 3"/>
          <p:cNvSpPr txBox="1"/>
          <p:nvPr/>
        </p:nvSpPr>
        <p:spPr>
          <a:xfrm>
            <a:off x="504000" y="792000"/>
            <a:ext cx="900000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200" spc="-1" strike="noStrike">
                <a:latin typeface="Arial"/>
              </a:rPr>
              <a:t>sources : « la compréhension en lecture » Giasson /  « Lectorino Lectorinette » / « activités pour la fluidité » site canadien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103" name="TextShape 4"/>
          <p:cNvSpPr txBox="1"/>
          <p:nvPr/>
        </p:nvSpPr>
        <p:spPr>
          <a:xfrm>
            <a:off x="500400" y="1080000"/>
            <a:ext cx="9360000" cy="640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fr-FR" sz="1800" spc="-1" strike="noStrike" u="sng">
                <a:uFillTx/>
                <a:latin typeface="Arial"/>
              </a:rPr>
              <a:t>des lectures répétées</a:t>
            </a:r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 </a:t>
            </a:r>
            <a:r>
              <a:rPr b="0" lang="fr-FR" sz="1800" spc="-1" strike="noStrike">
                <a:latin typeface="Arial"/>
              </a:rPr>
              <a:t>- lectures individuelles à plusieurs reprises d’un même texte, chronométré  (graphique pour visualiser les progrès)</a:t>
            </a:r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- « partenaires de lecture » : lectures en binôme (un élève tuteur, un élève plus faible) </a:t>
            </a:r>
            <a:r>
              <a:rPr b="0" lang="fr-FR" sz="1200" spc="-1" strike="noStrike">
                <a:latin typeface="Arial"/>
              </a:rPr>
              <a:t>(document à retrouver sur le site français) </a:t>
            </a:r>
            <a:endParaRPr b="0" lang="fr-FR" sz="1200" spc="-1" strike="noStrike">
              <a:latin typeface="Arial"/>
            </a:endParaRPr>
          </a:p>
          <a:p>
            <a:endParaRPr b="0" lang="fr-FR" sz="12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- les textes enregistrés : lecture par l’élève en même temps qu’il écoute l’enregistrement (plusieurs reprises)</a:t>
            </a:r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- « lecture en écho » : l’enseignant lit une phrase ou court passage / les élèves relisent juste après</a:t>
            </a:r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- « lecture alternée » (par deux - changement de lecteur à chaque groupe de mots ou à chaque phrase)</a:t>
            </a:r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- « lecture en stéréo » (synchronisée, par deux)</a:t>
            </a:r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- « lecture orchestrée » (un chef d’orchestre désigne, au signal sonore, ceux qui devront poursuivre la lecture en pointant un soliste, un petit groupe ou la classe entière)</a:t>
            </a:r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- « lecture à l’unisson » (en chœur, tous les élèves en même temps)</a:t>
            </a:r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TextShape 2"/>
          <p:cNvSpPr txBox="1"/>
          <p:nvPr/>
        </p:nvSpPr>
        <p:spPr>
          <a:xfrm>
            <a:off x="432000" y="1742040"/>
            <a:ext cx="9163800" cy="142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2200" spc="-1" strike="noStrike" u="sng">
                <a:uFillTx/>
                <a:latin typeface="Arial"/>
              </a:rPr>
              <a:t>Différencier</a:t>
            </a:r>
            <a:endParaRPr b="0" lang="fr-FR" sz="2200" spc="-1" strike="noStrike">
              <a:latin typeface="Arial"/>
            </a:endParaRPr>
          </a:p>
          <a:p>
            <a:endParaRPr b="0" lang="fr-FR" sz="2200" spc="-1" strike="noStrike">
              <a:latin typeface="Arial"/>
            </a:endParaRPr>
          </a:p>
          <a:p>
            <a:endParaRPr b="0" lang="fr-FR" sz="2200" spc="-1" strike="noStrike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4392000" y="2664000"/>
            <a:ext cx="1152000" cy="1368000"/>
          </a:xfrm>
          <a:custGeom>
            <a:avLst/>
            <a:gdLst/>
            <a:ahLst/>
            <a:rect l="0" t="0" r="r" b="b"/>
            <a:pathLst>
              <a:path w="3202" h="3802">
                <a:moveTo>
                  <a:pt x="800" y="0"/>
                </a:moveTo>
                <a:lnTo>
                  <a:pt x="800" y="2850"/>
                </a:lnTo>
                <a:lnTo>
                  <a:pt x="0" y="2850"/>
                </a:lnTo>
                <a:lnTo>
                  <a:pt x="1600" y="3801"/>
                </a:lnTo>
                <a:lnTo>
                  <a:pt x="3201" y="2850"/>
                </a:lnTo>
                <a:lnTo>
                  <a:pt x="2400" y="2850"/>
                </a:lnTo>
                <a:lnTo>
                  <a:pt x="2400" y="0"/>
                </a:lnTo>
                <a:lnTo>
                  <a:pt x="8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TextShape 4"/>
          <p:cNvSpPr txBox="1"/>
          <p:nvPr/>
        </p:nvSpPr>
        <p:spPr>
          <a:xfrm>
            <a:off x="288000" y="4261680"/>
            <a:ext cx="9504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FR" sz="2200" spc="-1" strike="noStrike">
                <a:latin typeface="Arial"/>
              </a:rPr>
              <a:t>Adapter les supports en utilisant des outils.</a:t>
            </a:r>
            <a:endParaRPr b="0" lang="fr-FR" sz="2200" spc="-1" strike="noStrike">
              <a:latin typeface="Arial"/>
            </a:endParaRPr>
          </a:p>
        </p:txBody>
      </p:sp>
    </p:spTree>
  </p:cSld>
  <p:timing>
    <p:tnLst>
      <p:par>
        <p:cTn id="125" dur="indefinite" restart="never" nodeType="tmRoot">
          <p:childTnLst>
            <p:seq>
              <p:cTn id="126" dur="indefinite" nodeType="mainSeq">
                <p:childTnLst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TextShape 2"/>
          <p:cNvSpPr txBox="1"/>
          <p:nvPr/>
        </p:nvSpPr>
        <p:spPr>
          <a:xfrm>
            <a:off x="504000" y="78120"/>
            <a:ext cx="9163800" cy="56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</p:txBody>
      </p:sp>
      <p:sp>
        <p:nvSpPr>
          <p:cNvPr id="110" name="TextShape 3"/>
          <p:cNvSpPr txBox="1"/>
          <p:nvPr/>
        </p:nvSpPr>
        <p:spPr>
          <a:xfrm>
            <a:off x="792000" y="432000"/>
            <a:ext cx="8424000" cy="77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400" spc="-1" strike="noStrike">
                <a:solidFill>
                  <a:srgbClr val="00cccc"/>
                </a:solidFill>
                <a:latin typeface="Arial"/>
              </a:rPr>
              <a:t>      </a:t>
            </a:r>
            <a:r>
              <a:rPr b="1" lang="fr-FR" sz="2400" spc="-1" strike="noStrike">
                <a:solidFill>
                  <a:srgbClr val="00cccc"/>
                </a:solidFill>
                <a:latin typeface="Arial"/>
              </a:rPr>
              <a:t>Une ressource  un outil : Lirecouleur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11" name="TextShape 4"/>
          <p:cNvSpPr txBox="1"/>
          <p:nvPr/>
        </p:nvSpPr>
        <p:spPr>
          <a:xfrm>
            <a:off x="4752000" y="855720"/>
            <a:ext cx="4176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1800" spc="-1" strike="noStrike">
                <a:solidFill>
                  <a:srgbClr val="00cccc"/>
                </a:solidFill>
                <a:latin typeface="Arial"/>
              </a:rPr>
              <a:t>pluggin à installer dans Libre Office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12" name="TextShape 5"/>
          <p:cNvSpPr txBox="1"/>
          <p:nvPr/>
        </p:nvSpPr>
        <p:spPr>
          <a:xfrm>
            <a:off x="1743840" y="1259640"/>
            <a:ext cx="7679520" cy="470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rcRect l="12567" t="25005" r="30588" b="26304"/>
          <a:stretch/>
        </p:blipFill>
        <p:spPr>
          <a:xfrm>
            <a:off x="471240" y="1944000"/>
            <a:ext cx="8952120" cy="430992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TextShape 2"/>
          <p:cNvSpPr txBox="1"/>
          <p:nvPr/>
        </p:nvSpPr>
        <p:spPr>
          <a:xfrm>
            <a:off x="504000" y="78120"/>
            <a:ext cx="9163800" cy="56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</p:txBody>
      </p:sp>
      <p:sp>
        <p:nvSpPr>
          <p:cNvPr id="116" name="TextShape 3"/>
          <p:cNvSpPr txBox="1"/>
          <p:nvPr/>
        </p:nvSpPr>
        <p:spPr>
          <a:xfrm>
            <a:off x="1743840" y="1259640"/>
            <a:ext cx="7679520" cy="470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rcRect l="12036" t="18214" r="31100" b="15999"/>
          <a:stretch/>
        </p:blipFill>
        <p:spPr>
          <a:xfrm>
            <a:off x="597960" y="792000"/>
            <a:ext cx="8762040" cy="576000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212400" y="25848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9" name="TextShape 2"/>
          <p:cNvSpPr txBox="1"/>
          <p:nvPr/>
        </p:nvSpPr>
        <p:spPr>
          <a:xfrm>
            <a:off x="576000" y="360000"/>
            <a:ext cx="9360000" cy="6550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fr-FR" sz="1800" spc="-1" strike="noStrike" u="sng">
                <a:uFillTx/>
                <a:latin typeface="Arial"/>
              </a:rPr>
              <a:t>lectures par groupes de mots</a:t>
            </a:r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1800" spc="-1" strike="noStrike">
                <a:latin typeface="Arial"/>
              </a:rPr>
              <a:t>Couper en groupes de mots</a:t>
            </a:r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Times New Roman"/>
              </a:rPr>
              <a:t>Les maîtres du logis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Times New Roman"/>
              </a:rPr>
              <a:t>rentrèrent tardivement chez eux. 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Times New Roman"/>
              </a:rPr>
              <a:t>C'étaient les sept nains qui piochent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Times New Roman"/>
              </a:rPr>
              <a:t>et creusent des montagnes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Times New Roman"/>
              </a:rPr>
              <a:t>pour trouver des filons de minerais. 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Times New Roman"/>
              </a:rPr>
              <a:t>Ils allumèrent leur petite bougie 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Times New Roman"/>
              </a:rPr>
              <a:t>et s'aperçurent 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Times New Roman"/>
              </a:rPr>
              <a:t>que quelqu'un était rentré chez eux.</a:t>
            </a:r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Times New Roman"/>
                <a:ea typeface="Liberation Sans;Arial"/>
              </a:rPr>
              <a:t>Les maîtres du logis    rentrèrent tardivement chez eux.    C'étaient les sept nains qui piochent        </a:t>
            </a:r>
            <a:r>
              <a:rPr b="0" lang="fr-FR" sz="1800" spc="-1" strike="noStrike">
                <a:latin typeface="Times New Roman"/>
                <a:ea typeface="Mangal"/>
              </a:rPr>
              <a:t>et creusent des montagnes     pour trouver des filons de minerais.      Ils allumèrent leur petite bougie       et s'aperçurent      que quelqu'un était rentré chez eux.</a:t>
            </a:r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Times New Roman"/>
                <a:ea typeface="Liberation Sans;Arial"/>
              </a:rPr>
              <a:t>Les maîtres du logis / rentrèrent tardivement chez eux. / C'étaient les sept nains qui piochent / </a:t>
            </a:r>
            <a:r>
              <a:rPr b="0" lang="fr-FR" sz="1800" spc="-1" strike="noStrike">
                <a:latin typeface="Times New Roman"/>
                <a:ea typeface="Mangal"/>
              </a:rPr>
              <a:t>et creusent des montagnes / pour trouver des filons de minerais. / Ils allumèrent leur petite bougie / et s'aperçurent / que quelqu'un était rentré chez eux.</a:t>
            </a:r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Times New Roman"/>
                <a:ea typeface="Liberation Sans;Arial"/>
              </a:rPr>
              <a:t>Les maîtres du logis </a:t>
            </a:r>
            <a:r>
              <a:rPr b="0" lang="fr-FR" sz="1800" spc="-1" strike="noStrike">
                <a:solidFill>
                  <a:srgbClr val="3333ff"/>
                </a:solidFill>
                <a:latin typeface="Times New Roman"/>
                <a:ea typeface="Liberation Sans;Arial"/>
              </a:rPr>
              <a:t>rentrèrent tardivement chez eux</a:t>
            </a:r>
            <a:r>
              <a:rPr b="0" lang="fr-FR" sz="1800" spc="-1" strike="noStrike">
                <a:latin typeface="Times New Roman"/>
                <a:ea typeface="Liberation Sans;Arial"/>
              </a:rPr>
              <a:t>. C'étaient les sept nains qui piochent </a:t>
            </a:r>
            <a:r>
              <a:rPr b="0" lang="fr-FR" sz="1800" spc="-1" strike="noStrike">
                <a:solidFill>
                  <a:srgbClr val="3333ff"/>
                </a:solidFill>
                <a:latin typeface="Times New Roman"/>
                <a:ea typeface="Mangal"/>
              </a:rPr>
              <a:t>et creusent des montagnes</a:t>
            </a:r>
            <a:r>
              <a:rPr b="0" lang="fr-FR" sz="1800" spc="-1" strike="noStrike">
                <a:latin typeface="Times New Roman"/>
                <a:ea typeface="Mangal"/>
              </a:rPr>
              <a:t> pour trouver des filons de minerais.</a:t>
            </a:r>
            <a:r>
              <a:rPr b="0" lang="fr-FR" sz="1800" spc="-1" strike="noStrike">
                <a:solidFill>
                  <a:srgbClr val="3333ff"/>
                </a:solidFill>
                <a:latin typeface="Times New Roman"/>
                <a:ea typeface="Mangal"/>
              </a:rPr>
              <a:t> Ils allumèrent leur petite bougie</a:t>
            </a:r>
            <a:r>
              <a:rPr b="0" lang="fr-FR" sz="1800" spc="-1" strike="noStrike">
                <a:latin typeface="Times New Roman"/>
                <a:ea typeface="Mangal"/>
              </a:rPr>
              <a:t> et s'aperçurent </a:t>
            </a:r>
            <a:r>
              <a:rPr b="0" lang="fr-FR" sz="1800" spc="-1" strike="noStrike">
                <a:solidFill>
                  <a:srgbClr val="3333ff"/>
                </a:solidFill>
                <a:latin typeface="Times New Roman"/>
                <a:ea typeface="Mangal"/>
              </a:rPr>
              <a:t>que quelqu'un était rentré chez eux</a:t>
            </a:r>
            <a:r>
              <a:rPr b="0" lang="fr-FR" sz="1800" spc="-1" strike="noStrike">
                <a:latin typeface="Times New Roman"/>
                <a:ea typeface="Mangal"/>
              </a:rPr>
              <a:t>.</a:t>
            </a:r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TextShape 2"/>
          <p:cNvSpPr txBox="1"/>
          <p:nvPr/>
        </p:nvSpPr>
        <p:spPr>
          <a:xfrm>
            <a:off x="504000" y="78120"/>
            <a:ext cx="9163800" cy="56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r>
              <a:rPr b="1" lang="fr-FR" sz="2400" spc="-1" strike="noStrike">
                <a:solidFill>
                  <a:srgbClr val="00cccc"/>
                </a:solidFill>
                <a:latin typeface="Arial"/>
              </a:rPr>
              <a:t>Retour sur l’activité du distanciel : </a:t>
            </a:r>
            <a:endParaRPr b="0" lang="fr-FR" sz="2400" spc="-1" strike="noStrike">
              <a:latin typeface="Arial"/>
            </a:endParaRPr>
          </a:p>
          <a:p>
            <a:pPr algn="ctr"/>
            <a:r>
              <a:rPr b="1" lang="fr-FR" sz="2800" spc="-1" strike="noStrike" u="sng">
                <a:solidFill>
                  <a:srgbClr val="00cccc"/>
                </a:solidFill>
                <a:uFillTx/>
                <a:latin typeface="Arial"/>
              </a:rPr>
              <a:t>une séance de lecture de texte</a:t>
            </a:r>
            <a:endParaRPr b="0" lang="fr-FR" sz="2800" spc="-1" strike="noStrike">
              <a:latin typeface="Arial"/>
            </a:endParaRPr>
          </a:p>
          <a:p>
            <a:pPr algn="ctr"/>
            <a:endParaRPr b="0" lang="fr-FR" sz="2800" spc="-1" strike="noStrike">
              <a:latin typeface="Arial"/>
            </a:endParaRPr>
          </a:p>
          <a:p>
            <a:pPr algn="ctr"/>
            <a:endParaRPr b="0" lang="fr-FR" sz="2800" spc="-1" strike="noStrike">
              <a:latin typeface="Arial"/>
            </a:endParaRPr>
          </a:p>
          <a:p>
            <a:pPr algn="ctr"/>
            <a:endParaRPr b="0" lang="fr-FR" sz="2800" spc="-1" strike="noStrike">
              <a:latin typeface="Arial"/>
            </a:endParaRPr>
          </a:p>
          <a:p>
            <a:endParaRPr b="0" lang="fr-FR" sz="2800" spc="-1" strike="noStrike">
              <a:latin typeface="Arial"/>
            </a:endParaRPr>
          </a:p>
          <a:p>
            <a:endParaRPr b="0" lang="fr-FR" sz="2800" spc="-1" strike="noStrike">
              <a:latin typeface="Arial"/>
            </a:endParaRPr>
          </a:p>
          <a:p>
            <a:endParaRPr b="0" lang="fr-FR" sz="2800" spc="-1" strike="noStrike">
              <a:latin typeface="Arial"/>
            </a:endParaRPr>
          </a:p>
          <a:p>
            <a:pPr algn="ctr"/>
            <a:endParaRPr b="0" lang="fr-FR" sz="2800" spc="-1" strike="noStrike"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1"/>
          <a:stretch/>
        </p:blipFill>
        <p:spPr>
          <a:xfrm>
            <a:off x="2736000" y="5328000"/>
            <a:ext cx="5904000" cy="1800000"/>
          </a:xfrm>
          <a:prstGeom prst="rect">
            <a:avLst/>
          </a:prstGeom>
          <a:ln>
            <a:noFill/>
          </a:ln>
        </p:spPr>
      </p:pic>
      <p:pic>
        <p:nvPicPr>
          <p:cNvPr id="123" name="" descr=""/>
          <p:cNvPicPr/>
          <p:nvPr/>
        </p:nvPicPr>
        <p:blipFill>
          <a:blip r:embed="rId2"/>
          <a:stretch/>
        </p:blipFill>
        <p:spPr>
          <a:xfrm>
            <a:off x="504000" y="1152000"/>
            <a:ext cx="5286600" cy="399096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TextShape 2"/>
          <p:cNvSpPr txBox="1"/>
          <p:nvPr/>
        </p:nvSpPr>
        <p:spPr>
          <a:xfrm>
            <a:off x="720000" y="2088000"/>
            <a:ext cx="8784000" cy="2649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3600" spc="-1" strike="noStrike">
                <a:latin typeface="Arial"/>
              </a:rPr>
              <a:t>Décrire l'activité.</a:t>
            </a:r>
            <a:endParaRPr b="0" lang="fr-FR" sz="3600" spc="-1" strike="noStrike">
              <a:latin typeface="Arial"/>
            </a:endParaRPr>
          </a:p>
          <a:p>
            <a:endParaRPr b="0" lang="fr-FR" sz="3600" spc="-1" strike="noStrike">
              <a:latin typeface="Arial"/>
            </a:endParaRPr>
          </a:p>
          <a:p>
            <a:r>
              <a:rPr b="0" lang="fr-FR" sz="3600" spc="-1" strike="noStrike">
                <a:latin typeface="Arial"/>
              </a:rPr>
              <a:t>Quel est l'objectif de cette activité ?</a:t>
            </a:r>
            <a:endParaRPr b="0" lang="fr-FR" sz="3600" spc="-1" strike="noStrike">
              <a:latin typeface="Arial"/>
            </a:endParaRPr>
          </a:p>
          <a:p>
            <a:endParaRPr b="0" lang="fr-FR" sz="3600" spc="-1" strike="noStrike">
              <a:latin typeface="Arial"/>
            </a:endParaRPr>
          </a:p>
          <a:p>
            <a:r>
              <a:rPr b="0" lang="fr-FR" sz="3600" spc="-1" strike="noStrike">
                <a:latin typeface="Arial"/>
              </a:rPr>
              <a:t>Comment et quand l'utiliser en classe ?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126" name="TextShape 3"/>
          <p:cNvSpPr txBox="1"/>
          <p:nvPr/>
        </p:nvSpPr>
        <p:spPr>
          <a:xfrm>
            <a:off x="2448000" y="445680"/>
            <a:ext cx="5328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latin typeface="Arial"/>
              </a:rPr>
              <a:t>pour chaque photo d’activité, on se demande : </a:t>
            </a:r>
            <a:endParaRPr b="0" lang="fr-FR" sz="1800" spc="-1" strike="noStrike"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TextShape 2"/>
          <p:cNvSpPr txBox="1"/>
          <p:nvPr/>
        </p:nvSpPr>
        <p:spPr>
          <a:xfrm>
            <a:off x="504000" y="78120"/>
            <a:ext cx="9163800" cy="56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r>
              <a:rPr b="1" lang="fr-FR" sz="2800" spc="-1" strike="noStrike" u="sng">
                <a:solidFill>
                  <a:srgbClr val="00cccc"/>
                </a:solidFill>
                <a:uFillTx/>
                <a:latin typeface="Arial"/>
              </a:rPr>
              <a:t>activités pour les élèves fragiles / à besoins</a:t>
            </a:r>
            <a:endParaRPr b="0" lang="fr-FR" sz="2800" spc="-1" strike="noStrike">
              <a:latin typeface="Arial"/>
            </a:endParaRPr>
          </a:p>
          <a:p>
            <a:pPr algn="ctr"/>
            <a:endParaRPr b="0" lang="fr-FR" sz="2800" spc="-1" strike="noStrike">
              <a:latin typeface="Arial"/>
            </a:endParaRPr>
          </a:p>
          <a:p>
            <a:pPr algn="ctr"/>
            <a:endParaRPr b="0" lang="fr-FR" sz="2800" spc="-1" strike="noStrike">
              <a:latin typeface="Arial"/>
            </a:endParaRPr>
          </a:p>
          <a:p>
            <a:pPr algn="ctr"/>
            <a:endParaRPr b="0" lang="fr-FR" sz="2800" spc="-1" strike="noStrike">
              <a:latin typeface="Arial"/>
            </a:endParaRPr>
          </a:p>
          <a:p>
            <a:endParaRPr b="0" lang="fr-FR" sz="2800" spc="-1" strike="noStrike">
              <a:latin typeface="Arial"/>
            </a:endParaRPr>
          </a:p>
          <a:p>
            <a:endParaRPr b="0" lang="fr-FR" sz="2800" spc="-1" strike="noStrike">
              <a:latin typeface="Arial"/>
            </a:endParaRPr>
          </a:p>
          <a:p>
            <a:endParaRPr b="0" lang="fr-FR" sz="2800" spc="-1" strike="noStrike">
              <a:latin typeface="Arial"/>
            </a:endParaRPr>
          </a:p>
          <a:p>
            <a:pPr algn="ctr"/>
            <a:endParaRPr b="0" lang="fr-FR" sz="2800" spc="-1" strike="noStrike">
              <a:latin typeface="Arial"/>
            </a:endParaRPr>
          </a:p>
        </p:txBody>
      </p:sp>
      <p:sp>
        <p:nvSpPr>
          <p:cNvPr id="129" name="TextShape 3"/>
          <p:cNvSpPr txBox="1"/>
          <p:nvPr/>
        </p:nvSpPr>
        <p:spPr>
          <a:xfrm>
            <a:off x="2880000" y="792000"/>
            <a:ext cx="4680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1800" spc="-1" strike="noStrike" u="sng">
                <a:uFillTx/>
                <a:latin typeface="Arial"/>
              </a:rPr>
              <a:t>activités pour préparer la lecture du texte</a:t>
            </a:r>
            <a:r>
              <a:rPr b="1" lang="fr-FR" sz="1800" spc="-1" strike="noStrike">
                <a:latin typeface="Arial"/>
              </a:rPr>
              <a:t>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720000" y="3096000"/>
            <a:ext cx="3816000" cy="4032000"/>
          </a:xfrm>
          <a:prstGeom prst="rect">
            <a:avLst/>
          </a:prstGeom>
          <a:ln>
            <a:noFill/>
          </a:ln>
        </p:spPr>
      </p:pic>
      <p:grpSp>
        <p:nvGrpSpPr>
          <p:cNvPr id="131" name="Group 4"/>
          <p:cNvGrpSpPr/>
          <p:nvPr/>
        </p:nvGrpSpPr>
        <p:grpSpPr>
          <a:xfrm>
            <a:off x="4896000" y="1152000"/>
            <a:ext cx="4392000" cy="4032000"/>
            <a:chOff x="4896000" y="1152000"/>
            <a:chExt cx="4392000" cy="4032000"/>
          </a:xfrm>
        </p:grpSpPr>
        <p:grpSp>
          <p:nvGrpSpPr>
            <p:cNvPr id="132" name="Group 5"/>
            <p:cNvGrpSpPr/>
            <p:nvPr/>
          </p:nvGrpSpPr>
          <p:grpSpPr>
            <a:xfrm>
              <a:off x="4896000" y="1152000"/>
              <a:ext cx="4392000" cy="4032000"/>
              <a:chOff x="4896000" y="1152000"/>
              <a:chExt cx="4392000" cy="4032000"/>
            </a:xfrm>
          </p:grpSpPr>
          <p:pic>
            <p:nvPicPr>
              <p:cNvPr id="133" name="" descr=""/>
              <p:cNvPicPr/>
              <p:nvPr/>
            </p:nvPicPr>
            <p:blipFill>
              <a:blip r:embed="rId2"/>
              <a:stretch/>
            </p:blipFill>
            <p:spPr>
              <a:xfrm>
                <a:off x="4896000" y="1152000"/>
                <a:ext cx="4392000" cy="4032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34" name="CustomShape 6"/>
              <p:cNvSpPr/>
              <p:nvPr/>
            </p:nvSpPr>
            <p:spPr>
              <a:xfrm>
                <a:off x="5922720" y="1195920"/>
                <a:ext cx="1205640" cy="1308240"/>
              </a:xfrm>
              <a:prstGeom prst="ellipse">
                <a:avLst/>
              </a:prstGeom>
              <a:solidFill>
                <a:srgbClr val="cc99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35" name="Line 7"/>
            <p:cNvSpPr/>
            <p:nvPr/>
          </p:nvSpPr>
          <p:spPr>
            <a:xfrm flipH="1">
              <a:off x="5258520" y="4573080"/>
              <a:ext cx="765720" cy="285120"/>
            </a:xfrm>
            <a:prstGeom prst="line">
              <a:avLst/>
            </a:prstGeom>
            <a:ln>
              <a:solidFill>
                <a:srgbClr val="000000"/>
              </a:solidFill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CustomShape 8"/>
            <p:cNvSpPr/>
            <p:nvPr/>
          </p:nvSpPr>
          <p:spPr>
            <a:xfrm>
              <a:off x="8481960" y="1233360"/>
              <a:ext cx="765720" cy="69228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/>
              <a:r>
                <a:rPr b="1" lang="fr-FR" sz="2400" spc="-1" strike="noStrike">
                  <a:latin typeface="Arial"/>
                </a:rPr>
                <a:t>3</a:t>
              </a:r>
              <a:endParaRPr b="0" lang="fr-FR" sz="2400" spc="-1" strike="noStrike">
                <a:latin typeface="Arial"/>
              </a:endParaRPr>
            </a:p>
          </p:txBody>
        </p:sp>
      </p:grp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432000" y="1901520"/>
            <a:ext cx="9288000" cy="3261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800" spc="-1" strike="noStrike">
                <a:latin typeface="Arial"/>
                <a:ea typeface="Microsoft YaHei"/>
              </a:rPr>
              <a:t> </a:t>
            </a:r>
            <a:r>
              <a:rPr b="0" lang="fr-FR" sz="2800" spc="-1" strike="noStrike">
                <a:latin typeface="Arial"/>
                <a:ea typeface="Microsoft YaHei"/>
              </a:rPr>
              <a:t>La classe s’organise autour de reprises constantes des connaissances en cours d’acquisition et d’une différenciation des apprentissages. (…)</a:t>
            </a:r>
            <a:endParaRPr b="0" lang="fr-FR" sz="2800" spc="-1" strike="noStrike">
              <a:latin typeface="Arial"/>
            </a:endParaRPr>
          </a:p>
          <a:p>
            <a:endParaRPr b="0" lang="fr-FR" sz="2800" spc="-1" strike="noStrike">
              <a:latin typeface="Arial"/>
            </a:endParaRPr>
          </a:p>
          <a:p>
            <a:r>
              <a:rPr b="0" lang="fr-FR" sz="2800" spc="-1" strike="noStrike">
                <a:latin typeface="Arial"/>
                <a:ea typeface="Microsoft YaHei"/>
              </a:rPr>
              <a:t>Afin de conduire chaque élève à une identification des mots sûre et rapide, des activités systématiques permettent d’acquérir et de perfectionner la maîtrise du code alphabétique et la mémorisation des mots.</a:t>
            </a:r>
            <a:endParaRPr b="0" lang="fr-FR" sz="2800" spc="-1" strike="noStrike"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1224000" y="648000"/>
            <a:ext cx="7344000" cy="916200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TextShape 3"/>
          <p:cNvSpPr txBox="1"/>
          <p:nvPr/>
        </p:nvSpPr>
        <p:spPr>
          <a:xfrm>
            <a:off x="504000" y="5472000"/>
            <a:ext cx="8784000" cy="88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La lecture à voix haute est une activité centrale pour développer la fluidité et l’aisance de la lecture.</a:t>
            </a:r>
            <a:endParaRPr b="0" lang="fr-FR" sz="2800" spc="-1" strike="noStrike"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4248000" y="1872000"/>
            <a:ext cx="5472000" cy="3744000"/>
          </a:xfrm>
          <a:prstGeom prst="rect">
            <a:avLst/>
          </a:prstGeom>
          <a:ln>
            <a:noFill/>
          </a:ln>
        </p:spPr>
      </p:pic>
      <p:grpSp>
        <p:nvGrpSpPr>
          <p:cNvPr id="139" name="Group 2"/>
          <p:cNvGrpSpPr/>
          <p:nvPr/>
        </p:nvGrpSpPr>
        <p:grpSpPr>
          <a:xfrm>
            <a:off x="288000" y="1224000"/>
            <a:ext cx="3888000" cy="4032000"/>
            <a:chOff x="288000" y="1224000"/>
            <a:chExt cx="3888000" cy="4032000"/>
          </a:xfrm>
        </p:grpSpPr>
        <p:pic>
          <p:nvPicPr>
            <p:cNvPr id="140" name="" descr=""/>
            <p:cNvPicPr/>
            <p:nvPr/>
          </p:nvPicPr>
          <p:blipFill>
            <a:blip r:embed="rId2"/>
            <a:stretch/>
          </p:blipFill>
          <p:spPr>
            <a:xfrm>
              <a:off x="288000" y="1224000"/>
              <a:ext cx="3888000" cy="403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1" name="CustomShape 3"/>
            <p:cNvSpPr/>
            <p:nvPr/>
          </p:nvSpPr>
          <p:spPr>
            <a:xfrm>
              <a:off x="2791080" y="1286280"/>
              <a:ext cx="582480" cy="561600"/>
            </a:xfrm>
            <a:prstGeom prst="ellipse">
              <a:avLst/>
            </a:prstGeom>
            <a:solidFill>
              <a:srgbClr val="ffcc99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4"/>
            <p:cNvSpPr/>
            <p:nvPr/>
          </p:nvSpPr>
          <p:spPr>
            <a:xfrm>
              <a:off x="288000" y="1317600"/>
              <a:ext cx="586440" cy="53028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/>
              <a:r>
                <a:rPr b="1" lang="fr-FR" sz="2400" spc="-1" strike="noStrike">
                  <a:latin typeface="Arial"/>
                </a:rPr>
                <a:t>11</a:t>
              </a:r>
              <a:endParaRPr b="0" lang="fr-FR" sz="2400" spc="-1" strike="noStrike">
                <a:latin typeface="Arial"/>
              </a:endParaRPr>
            </a:p>
          </p:txBody>
        </p:sp>
      </p:grp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TextShape 2"/>
          <p:cNvSpPr txBox="1"/>
          <p:nvPr/>
        </p:nvSpPr>
        <p:spPr>
          <a:xfrm>
            <a:off x="504000" y="78120"/>
            <a:ext cx="9163800" cy="56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</p:txBody>
      </p:sp>
      <p:grpSp>
        <p:nvGrpSpPr>
          <p:cNvPr id="145" name="Group 3"/>
          <p:cNvGrpSpPr/>
          <p:nvPr/>
        </p:nvGrpSpPr>
        <p:grpSpPr>
          <a:xfrm>
            <a:off x="552240" y="792000"/>
            <a:ext cx="8951760" cy="5565240"/>
            <a:chOff x="552240" y="792000"/>
            <a:chExt cx="8951760" cy="5565240"/>
          </a:xfrm>
        </p:grpSpPr>
        <p:pic>
          <p:nvPicPr>
            <p:cNvPr id="146" name="" descr=""/>
            <p:cNvPicPr/>
            <p:nvPr/>
          </p:nvPicPr>
          <p:blipFill>
            <a:blip r:embed="rId1"/>
            <a:stretch/>
          </p:blipFill>
          <p:spPr>
            <a:xfrm>
              <a:off x="552240" y="792000"/>
              <a:ext cx="8951760" cy="5565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7" name="CustomShape 4"/>
            <p:cNvSpPr/>
            <p:nvPr/>
          </p:nvSpPr>
          <p:spPr>
            <a:xfrm>
              <a:off x="8608680" y="855720"/>
              <a:ext cx="895320" cy="7862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/>
              <a:r>
                <a:rPr b="1" lang="fr-FR" sz="2400" spc="-1" strike="noStrike">
                  <a:latin typeface="Arial"/>
                </a:rPr>
                <a:t>6</a:t>
              </a:r>
              <a:endParaRPr b="0" lang="fr-FR" sz="2400" spc="-1" strike="noStrike">
                <a:latin typeface="Arial"/>
              </a:endParaRPr>
            </a:p>
          </p:txBody>
        </p:sp>
      </p:grpSp>
      <p:sp>
        <p:nvSpPr>
          <p:cNvPr id="148" name="TextShape 5"/>
          <p:cNvSpPr txBox="1"/>
          <p:nvPr/>
        </p:nvSpPr>
        <p:spPr>
          <a:xfrm>
            <a:off x="1296000" y="6696000"/>
            <a:ext cx="8064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latin typeface="Arial"/>
              </a:rPr>
              <a:t>est-ce que les listes sont d’abord lues avec l’Enseignant, en petit groupe ?  Comment constituer les binômes ? </a:t>
            </a:r>
            <a:endParaRPr b="0" lang="fr-FR" sz="1800" spc="-1" strike="noStrike"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50" name="Group 2"/>
          <p:cNvGrpSpPr/>
          <p:nvPr/>
        </p:nvGrpSpPr>
        <p:grpSpPr>
          <a:xfrm>
            <a:off x="1944000" y="360000"/>
            <a:ext cx="6192000" cy="3600000"/>
            <a:chOff x="1944000" y="360000"/>
            <a:chExt cx="6192000" cy="3600000"/>
          </a:xfrm>
        </p:grpSpPr>
        <p:pic>
          <p:nvPicPr>
            <p:cNvPr id="151" name="" descr=""/>
            <p:cNvPicPr/>
            <p:nvPr/>
          </p:nvPicPr>
          <p:blipFill>
            <a:blip r:embed="rId1"/>
            <a:stretch/>
          </p:blipFill>
          <p:spPr>
            <a:xfrm>
              <a:off x="1944000" y="360000"/>
              <a:ext cx="6192000" cy="3600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2" name="CustomShape 3"/>
            <p:cNvSpPr/>
            <p:nvPr/>
          </p:nvSpPr>
          <p:spPr>
            <a:xfrm>
              <a:off x="1976040" y="360000"/>
              <a:ext cx="1073160" cy="1052280"/>
            </a:xfrm>
            <a:prstGeom prst="ellipse">
              <a:avLst/>
            </a:prstGeom>
            <a:solidFill>
              <a:srgbClr val="cc9999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153" name="" descr=""/>
          <p:cNvPicPr/>
          <p:nvPr/>
        </p:nvPicPr>
        <p:blipFill>
          <a:blip r:embed="rId2"/>
          <a:stretch/>
        </p:blipFill>
        <p:spPr>
          <a:xfrm>
            <a:off x="2160000" y="4411080"/>
            <a:ext cx="5832000" cy="2500920"/>
          </a:xfrm>
          <a:prstGeom prst="rect">
            <a:avLst/>
          </a:prstGeom>
          <a:ln>
            <a:noFill/>
          </a:ln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212400" y="258120"/>
            <a:ext cx="9648000" cy="7157880"/>
          </a:xfrm>
          <a:custGeom>
            <a:avLst/>
            <a:gdLst/>
            <a:ahLst/>
            <a:rect l="0" t="0" r="r" b="b"/>
            <a:pathLst>
              <a:path w="26802" h="19885">
                <a:moveTo>
                  <a:pt x="3314" y="0"/>
                </a:moveTo>
                <a:cubicBezTo>
                  <a:pt x="1657" y="0"/>
                  <a:pt x="0" y="1657"/>
                  <a:pt x="0" y="3314"/>
                </a:cubicBezTo>
                <a:lnTo>
                  <a:pt x="0" y="16570"/>
                </a:lnTo>
                <a:cubicBezTo>
                  <a:pt x="0" y="18227"/>
                  <a:pt x="1657" y="19884"/>
                  <a:pt x="3314" y="19884"/>
                </a:cubicBezTo>
                <a:lnTo>
                  <a:pt x="23487" y="19884"/>
                </a:lnTo>
                <a:cubicBezTo>
                  <a:pt x="25144" y="19884"/>
                  <a:pt x="26801" y="18227"/>
                  <a:pt x="26801" y="16570"/>
                </a:cubicBezTo>
                <a:lnTo>
                  <a:pt x="26801" y="3314"/>
                </a:lnTo>
                <a:cubicBezTo>
                  <a:pt x="26801" y="1657"/>
                  <a:pt x="25144" y="0"/>
                  <a:pt x="23487" y="0"/>
                </a:cubicBezTo>
                <a:lnTo>
                  <a:pt x="3314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TextShape 2"/>
          <p:cNvSpPr txBox="1"/>
          <p:nvPr/>
        </p:nvSpPr>
        <p:spPr>
          <a:xfrm>
            <a:off x="504000" y="78120"/>
            <a:ext cx="9163800" cy="56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</p:txBody>
      </p:sp>
      <p:sp>
        <p:nvSpPr>
          <p:cNvPr id="156" name="TextShape 3"/>
          <p:cNvSpPr txBox="1"/>
          <p:nvPr/>
        </p:nvSpPr>
        <p:spPr>
          <a:xfrm>
            <a:off x="2952000" y="333720"/>
            <a:ext cx="6336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1800" spc="-1" strike="noStrike" u="sng">
                <a:uFillTx/>
                <a:latin typeface="Arial"/>
              </a:rPr>
              <a:t>activités de relectures (lectures répétées)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2808000" y="846000"/>
            <a:ext cx="3327480" cy="3114000"/>
          </a:xfrm>
          <a:prstGeom prst="rect">
            <a:avLst/>
          </a:prstGeom>
          <a:ln>
            <a:noFill/>
          </a:ln>
        </p:spPr>
      </p:pic>
      <p:sp>
        <p:nvSpPr>
          <p:cNvPr id="158" name="CustomShape 4"/>
          <p:cNvSpPr/>
          <p:nvPr/>
        </p:nvSpPr>
        <p:spPr>
          <a:xfrm>
            <a:off x="5261040" y="936000"/>
            <a:ext cx="1038600" cy="918000"/>
          </a:xfrm>
          <a:prstGeom prst="ellipse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fr-FR" sz="2400" spc="-1" strike="noStrike">
                <a:latin typeface="Arial"/>
              </a:rPr>
              <a:t>7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 rot="5400000">
            <a:off x="6843600" y="1842840"/>
            <a:ext cx="2185200" cy="1040760"/>
          </a:xfrm>
          <a:prstGeom prst="rect">
            <a:avLst/>
          </a:prstGeom>
          <a:ln>
            <a:noFill/>
          </a:ln>
        </p:spPr>
      </p:pic>
      <p:sp>
        <p:nvSpPr>
          <p:cNvPr id="160" name="CustomShape 5"/>
          <p:cNvSpPr/>
          <p:nvPr/>
        </p:nvSpPr>
        <p:spPr>
          <a:xfrm>
            <a:off x="4392000" y="1656000"/>
            <a:ext cx="1224000" cy="1080000"/>
          </a:xfrm>
          <a:prstGeom prst="ellipse">
            <a:avLst/>
          </a:prstGeom>
          <a:solidFill>
            <a:srgbClr val="ffcc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61" name="" descr=""/>
          <p:cNvPicPr/>
          <p:nvPr/>
        </p:nvPicPr>
        <p:blipFill>
          <a:blip r:embed="rId3"/>
          <a:stretch/>
        </p:blipFill>
        <p:spPr>
          <a:xfrm>
            <a:off x="2520000" y="4146120"/>
            <a:ext cx="4516920" cy="3168000"/>
          </a:xfrm>
          <a:prstGeom prst="rect">
            <a:avLst/>
          </a:prstGeom>
          <a:ln>
            <a:noFill/>
          </a:ln>
        </p:spPr>
      </p:pic>
      <p:sp>
        <p:nvSpPr>
          <p:cNvPr id="162" name="CustomShape 6"/>
          <p:cNvSpPr/>
          <p:nvPr/>
        </p:nvSpPr>
        <p:spPr>
          <a:xfrm>
            <a:off x="3633840" y="4518000"/>
            <a:ext cx="1212480" cy="1155600"/>
          </a:xfrm>
          <a:prstGeom prst="ellipse">
            <a:avLst/>
          </a:prstGeom>
          <a:solidFill>
            <a:srgbClr val="ffcc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7"/>
          <p:cNvSpPr/>
          <p:nvPr/>
        </p:nvSpPr>
        <p:spPr>
          <a:xfrm>
            <a:off x="5589720" y="5002560"/>
            <a:ext cx="1212480" cy="1155600"/>
          </a:xfrm>
          <a:prstGeom prst="ellipse">
            <a:avLst/>
          </a:prstGeom>
          <a:solidFill>
            <a:srgbClr val="ffcc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8"/>
          <p:cNvSpPr/>
          <p:nvPr/>
        </p:nvSpPr>
        <p:spPr>
          <a:xfrm>
            <a:off x="6460920" y="4146120"/>
            <a:ext cx="684000" cy="612000"/>
          </a:xfrm>
          <a:prstGeom prst="ellipse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fr-FR" sz="2400" spc="-1" strike="noStrike">
                <a:latin typeface="Arial"/>
              </a:rPr>
              <a:t>9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65" name="TextShape 9"/>
          <p:cNvSpPr txBox="1"/>
          <p:nvPr/>
        </p:nvSpPr>
        <p:spPr>
          <a:xfrm>
            <a:off x="7704000" y="5976000"/>
            <a:ext cx="18720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latin typeface="Arial"/>
              </a:rPr>
              <a:t>+ lister d’autres modalités, non photographiées</a:t>
            </a:r>
            <a:endParaRPr b="0" lang="fr-FR" sz="1800" spc="-1" strike="noStrike"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212400" y="258120"/>
            <a:ext cx="9648000" cy="7157880"/>
          </a:xfrm>
          <a:custGeom>
            <a:avLst/>
            <a:gdLst/>
            <a:ahLst/>
            <a:rect l="0" t="0" r="r" b="b"/>
            <a:pathLst>
              <a:path w="26802" h="19885">
                <a:moveTo>
                  <a:pt x="3314" y="0"/>
                </a:moveTo>
                <a:cubicBezTo>
                  <a:pt x="1657" y="0"/>
                  <a:pt x="0" y="1657"/>
                  <a:pt x="0" y="3314"/>
                </a:cubicBezTo>
                <a:lnTo>
                  <a:pt x="0" y="16570"/>
                </a:lnTo>
                <a:cubicBezTo>
                  <a:pt x="0" y="18227"/>
                  <a:pt x="1657" y="19884"/>
                  <a:pt x="3314" y="19884"/>
                </a:cubicBezTo>
                <a:lnTo>
                  <a:pt x="23487" y="19884"/>
                </a:lnTo>
                <a:cubicBezTo>
                  <a:pt x="25144" y="19884"/>
                  <a:pt x="26801" y="18227"/>
                  <a:pt x="26801" y="16570"/>
                </a:cubicBezTo>
                <a:lnTo>
                  <a:pt x="26801" y="3314"/>
                </a:lnTo>
                <a:cubicBezTo>
                  <a:pt x="26801" y="1657"/>
                  <a:pt x="25144" y="0"/>
                  <a:pt x="23487" y="0"/>
                </a:cubicBezTo>
                <a:lnTo>
                  <a:pt x="3314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TextShape 2"/>
          <p:cNvSpPr txBox="1"/>
          <p:nvPr/>
        </p:nvSpPr>
        <p:spPr>
          <a:xfrm>
            <a:off x="504000" y="78120"/>
            <a:ext cx="9163800" cy="56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</p:txBody>
      </p:sp>
      <p:sp>
        <p:nvSpPr>
          <p:cNvPr id="168" name="TextShape 3"/>
          <p:cNvSpPr txBox="1"/>
          <p:nvPr/>
        </p:nvSpPr>
        <p:spPr>
          <a:xfrm>
            <a:off x="2952000" y="333720"/>
            <a:ext cx="6336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1800" spc="-1" strike="noStrike" u="sng">
                <a:uFillTx/>
                <a:latin typeface="Arial"/>
              </a:rPr>
              <a:t>activités de relectures (lectures répétées) 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2808000" y="846000"/>
            <a:ext cx="3327480" cy="3114000"/>
          </a:xfrm>
          <a:prstGeom prst="rect">
            <a:avLst/>
          </a:prstGeom>
          <a:ln>
            <a:noFill/>
          </a:ln>
        </p:spPr>
      </p:pic>
      <p:sp>
        <p:nvSpPr>
          <p:cNvPr id="170" name="CustomShape 4"/>
          <p:cNvSpPr/>
          <p:nvPr/>
        </p:nvSpPr>
        <p:spPr>
          <a:xfrm>
            <a:off x="5261040" y="936000"/>
            <a:ext cx="1038600" cy="918000"/>
          </a:xfrm>
          <a:prstGeom prst="ellipse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fr-FR" sz="2400" spc="-1" strike="noStrike">
                <a:latin typeface="Arial"/>
              </a:rPr>
              <a:t>7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2"/>
          <a:stretch/>
        </p:blipFill>
        <p:spPr>
          <a:xfrm rot="5400000">
            <a:off x="6843600" y="1842840"/>
            <a:ext cx="2185200" cy="1040760"/>
          </a:xfrm>
          <a:prstGeom prst="rect">
            <a:avLst/>
          </a:prstGeom>
          <a:ln>
            <a:noFill/>
          </a:ln>
        </p:spPr>
      </p:pic>
      <p:sp>
        <p:nvSpPr>
          <p:cNvPr id="172" name="CustomShape 5"/>
          <p:cNvSpPr/>
          <p:nvPr/>
        </p:nvSpPr>
        <p:spPr>
          <a:xfrm>
            <a:off x="4392000" y="1656000"/>
            <a:ext cx="1224000" cy="1080000"/>
          </a:xfrm>
          <a:prstGeom prst="ellipse">
            <a:avLst/>
          </a:prstGeom>
          <a:solidFill>
            <a:srgbClr val="ffcc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73" name="" descr=""/>
          <p:cNvPicPr/>
          <p:nvPr/>
        </p:nvPicPr>
        <p:blipFill>
          <a:blip r:embed="rId3"/>
          <a:stretch/>
        </p:blipFill>
        <p:spPr>
          <a:xfrm>
            <a:off x="2520000" y="4146120"/>
            <a:ext cx="4516920" cy="3168000"/>
          </a:xfrm>
          <a:prstGeom prst="rect">
            <a:avLst/>
          </a:prstGeom>
          <a:ln>
            <a:noFill/>
          </a:ln>
        </p:spPr>
      </p:pic>
      <p:sp>
        <p:nvSpPr>
          <p:cNvPr id="174" name="CustomShape 6"/>
          <p:cNvSpPr/>
          <p:nvPr/>
        </p:nvSpPr>
        <p:spPr>
          <a:xfrm>
            <a:off x="3633840" y="4518000"/>
            <a:ext cx="1212480" cy="1155600"/>
          </a:xfrm>
          <a:prstGeom prst="ellipse">
            <a:avLst/>
          </a:prstGeom>
          <a:solidFill>
            <a:srgbClr val="ffcc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7"/>
          <p:cNvSpPr/>
          <p:nvPr/>
        </p:nvSpPr>
        <p:spPr>
          <a:xfrm>
            <a:off x="5589720" y="5002560"/>
            <a:ext cx="1212480" cy="1155600"/>
          </a:xfrm>
          <a:prstGeom prst="ellipse">
            <a:avLst/>
          </a:prstGeom>
          <a:solidFill>
            <a:srgbClr val="ffcc99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8"/>
          <p:cNvSpPr/>
          <p:nvPr/>
        </p:nvSpPr>
        <p:spPr>
          <a:xfrm>
            <a:off x="6460920" y="4146120"/>
            <a:ext cx="684000" cy="612000"/>
          </a:xfrm>
          <a:prstGeom prst="ellipse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fr-FR" sz="2400" spc="-1" strike="noStrike">
                <a:latin typeface="Arial"/>
              </a:rPr>
              <a:t>9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177" name="TextShape 9"/>
          <p:cNvSpPr txBox="1"/>
          <p:nvPr/>
        </p:nvSpPr>
        <p:spPr>
          <a:xfrm>
            <a:off x="7704000" y="5976000"/>
            <a:ext cx="18720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latin typeface="Arial"/>
              </a:rPr>
              <a:t>+ lister d’autres modalités, non photographiées</a:t>
            </a:r>
            <a:endParaRPr b="0" lang="fr-FR" sz="1800" spc="-1" strike="noStrike"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TextShape 2"/>
          <p:cNvSpPr txBox="1"/>
          <p:nvPr/>
        </p:nvSpPr>
        <p:spPr>
          <a:xfrm>
            <a:off x="504000" y="78120"/>
            <a:ext cx="9163800" cy="56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</p:txBody>
      </p:sp>
      <p:sp>
        <p:nvSpPr>
          <p:cNvPr id="180" name="TextShape 3"/>
          <p:cNvSpPr txBox="1"/>
          <p:nvPr/>
        </p:nvSpPr>
        <p:spPr>
          <a:xfrm>
            <a:off x="1296000" y="376920"/>
            <a:ext cx="7579800" cy="883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fr-FR" sz="2800" spc="-1" strike="noStrike" u="sng">
                <a:solidFill>
                  <a:srgbClr val="00cccc"/>
                </a:solidFill>
                <a:uFillTx/>
                <a:latin typeface="Arial"/>
              </a:rPr>
              <a:t>activités pour les élèves pouvant préparer, s’entrainer en autonomie </a:t>
            </a:r>
            <a:r>
              <a:rPr b="1" lang="fr-FR" sz="1400" spc="-1" strike="noStrike" u="sng">
                <a:solidFill>
                  <a:srgbClr val="00cccc"/>
                </a:solidFill>
                <a:uFillTx/>
                <a:latin typeface="Arial"/>
              </a:rPr>
              <a:t>(seul-e , binômes) </a:t>
            </a:r>
            <a:endParaRPr b="0" lang="fr-FR" sz="1400" spc="-1" strike="noStrike">
              <a:latin typeface="Arial"/>
            </a:endParaRPr>
          </a:p>
        </p:txBody>
      </p:sp>
      <p:pic>
        <p:nvPicPr>
          <p:cNvPr id="181" name="" descr=""/>
          <p:cNvPicPr/>
          <p:nvPr/>
        </p:nvPicPr>
        <p:blipFill>
          <a:blip r:embed="rId1"/>
          <a:stretch/>
        </p:blipFill>
        <p:spPr>
          <a:xfrm rot="10800000">
            <a:off x="2880000" y="2304000"/>
            <a:ext cx="4752000" cy="3312000"/>
          </a:xfrm>
          <a:prstGeom prst="rect">
            <a:avLst/>
          </a:prstGeom>
          <a:ln>
            <a:noFill/>
          </a:ln>
        </p:spPr>
      </p:pic>
      <p:sp>
        <p:nvSpPr>
          <p:cNvPr id="182" name="CustomShape 4"/>
          <p:cNvSpPr/>
          <p:nvPr/>
        </p:nvSpPr>
        <p:spPr>
          <a:xfrm>
            <a:off x="6840000" y="2340000"/>
            <a:ext cx="684000" cy="612000"/>
          </a:xfrm>
          <a:prstGeom prst="ellipse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fr-FR" sz="2400" spc="-1" strike="noStrike">
                <a:latin typeface="Arial"/>
              </a:rPr>
              <a:t>4</a:t>
            </a:r>
            <a:endParaRPr b="0" lang="fr-FR" sz="2400" spc="-1" strike="noStrike"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TextShape 2"/>
          <p:cNvSpPr txBox="1"/>
          <p:nvPr/>
        </p:nvSpPr>
        <p:spPr>
          <a:xfrm>
            <a:off x="504000" y="78120"/>
            <a:ext cx="9163800" cy="56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</p:txBody>
      </p:sp>
      <p:pic>
        <p:nvPicPr>
          <p:cNvPr id="185" name="" descr=""/>
          <p:cNvPicPr/>
          <p:nvPr/>
        </p:nvPicPr>
        <p:blipFill>
          <a:blip r:embed="rId1"/>
          <a:stretch/>
        </p:blipFill>
        <p:spPr>
          <a:xfrm>
            <a:off x="553680" y="648000"/>
            <a:ext cx="4486320" cy="2520000"/>
          </a:xfrm>
          <a:prstGeom prst="rect">
            <a:avLst/>
          </a:prstGeom>
          <a:ln>
            <a:noFill/>
          </a:ln>
        </p:spPr>
      </p:pic>
      <p:sp>
        <p:nvSpPr>
          <p:cNvPr id="186" name="CustomShape 3"/>
          <p:cNvSpPr/>
          <p:nvPr/>
        </p:nvSpPr>
        <p:spPr>
          <a:xfrm>
            <a:off x="4428000" y="676440"/>
            <a:ext cx="581400" cy="482760"/>
          </a:xfrm>
          <a:prstGeom prst="ellipse">
            <a:avLst/>
          </a:prstGeom>
          <a:solidFill>
            <a:srgbClr val="fffff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/>
            <a:r>
              <a:rPr b="1" lang="fr-FR" sz="2400" spc="-1" strike="noStrike">
                <a:latin typeface="Arial"/>
              </a:rPr>
              <a:t>5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187" name="" descr=""/>
          <p:cNvPicPr/>
          <p:nvPr/>
        </p:nvPicPr>
        <p:blipFill>
          <a:blip r:embed="rId2"/>
          <a:stretch/>
        </p:blipFill>
        <p:spPr>
          <a:xfrm>
            <a:off x="4725360" y="1512000"/>
            <a:ext cx="4824000" cy="5400000"/>
          </a:xfrm>
          <a:prstGeom prst="rect">
            <a:avLst/>
          </a:prstGeom>
          <a:ln>
            <a:noFill/>
          </a:ln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TextShape 2"/>
          <p:cNvSpPr txBox="1"/>
          <p:nvPr/>
        </p:nvSpPr>
        <p:spPr>
          <a:xfrm>
            <a:off x="504000" y="78120"/>
            <a:ext cx="9163800" cy="56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</p:txBody>
      </p:sp>
      <p:grpSp>
        <p:nvGrpSpPr>
          <p:cNvPr id="190" name="Group 3"/>
          <p:cNvGrpSpPr/>
          <p:nvPr/>
        </p:nvGrpSpPr>
        <p:grpSpPr>
          <a:xfrm>
            <a:off x="1584000" y="648000"/>
            <a:ext cx="5184000" cy="6192000"/>
            <a:chOff x="1584000" y="648000"/>
            <a:chExt cx="5184000" cy="6192000"/>
          </a:xfrm>
        </p:grpSpPr>
        <p:pic>
          <p:nvPicPr>
            <p:cNvPr id="191" name="" descr=""/>
            <p:cNvPicPr/>
            <p:nvPr/>
          </p:nvPicPr>
          <p:blipFill>
            <a:blip r:embed="rId1"/>
            <a:stretch/>
          </p:blipFill>
          <p:spPr>
            <a:xfrm>
              <a:off x="1584000" y="648000"/>
              <a:ext cx="5184000" cy="619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2" name="CustomShape 4"/>
            <p:cNvSpPr/>
            <p:nvPr/>
          </p:nvSpPr>
          <p:spPr>
            <a:xfrm>
              <a:off x="6012000" y="684000"/>
              <a:ext cx="684000" cy="6120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/>
              <a:r>
                <a:rPr b="1" lang="fr-FR" sz="2400" spc="-1" strike="noStrike">
                  <a:latin typeface="Arial"/>
                </a:rPr>
                <a:t>8</a:t>
              </a:r>
              <a:endParaRPr b="0" lang="fr-FR" sz="2400" spc="-1" strike="noStrike">
                <a:latin typeface="Arial"/>
              </a:endParaRPr>
            </a:p>
          </p:txBody>
        </p:sp>
      </p:grp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TextShape 2"/>
          <p:cNvSpPr txBox="1"/>
          <p:nvPr/>
        </p:nvSpPr>
        <p:spPr>
          <a:xfrm>
            <a:off x="504000" y="78120"/>
            <a:ext cx="9163800" cy="56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</p:txBody>
      </p:sp>
      <p:grpSp>
        <p:nvGrpSpPr>
          <p:cNvPr id="195" name="Group 3"/>
          <p:cNvGrpSpPr/>
          <p:nvPr/>
        </p:nvGrpSpPr>
        <p:grpSpPr>
          <a:xfrm>
            <a:off x="1044000" y="504000"/>
            <a:ext cx="7236000" cy="6264000"/>
            <a:chOff x="1044000" y="504000"/>
            <a:chExt cx="7236000" cy="6264000"/>
          </a:xfrm>
        </p:grpSpPr>
        <p:pic>
          <p:nvPicPr>
            <p:cNvPr id="196" name="" descr=""/>
            <p:cNvPicPr/>
            <p:nvPr/>
          </p:nvPicPr>
          <p:blipFill>
            <a:blip r:embed="rId1"/>
            <a:stretch/>
          </p:blipFill>
          <p:spPr>
            <a:xfrm>
              <a:off x="1044000" y="504000"/>
              <a:ext cx="7236000" cy="6264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97" name="CustomShape 4"/>
            <p:cNvSpPr/>
            <p:nvPr/>
          </p:nvSpPr>
          <p:spPr>
            <a:xfrm>
              <a:off x="7494480" y="624960"/>
              <a:ext cx="785520" cy="68544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/>
              <a:r>
                <a:rPr b="1" lang="fr-FR" sz="2400" spc="-1" strike="noStrike">
                  <a:latin typeface="Arial"/>
                </a:rPr>
                <a:t>10</a:t>
              </a:r>
              <a:endParaRPr b="0" lang="fr-FR" sz="2400" spc="-1" strike="noStrike">
                <a:latin typeface="Arial"/>
              </a:endParaRPr>
            </a:p>
          </p:txBody>
        </p:sp>
      </p:grp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TextShape 2"/>
          <p:cNvSpPr txBox="1"/>
          <p:nvPr/>
        </p:nvSpPr>
        <p:spPr>
          <a:xfrm>
            <a:off x="504000" y="78120"/>
            <a:ext cx="9163800" cy="56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</p:txBody>
      </p:sp>
      <p:grpSp>
        <p:nvGrpSpPr>
          <p:cNvPr id="200" name="Group 3"/>
          <p:cNvGrpSpPr/>
          <p:nvPr/>
        </p:nvGrpSpPr>
        <p:grpSpPr>
          <a:xfrm>
            <a:off x="2160000" y="1584000"/>
            <a:ext cx="6120000" cy="5112000"/>
            <a:chOff x="2160000" y="1584000"/>
            <a:chExt cx="6120000" cy="5112000"/>
          </a:xfrm>
        </p:grpSpPr>
        <p:pic>
          <p:nvPicPr>
            <p:cNvPr id="201" name="" descr=""/>
            <p:cNvPicPr/>
            <p:nvPr/>
          </p:nvPicPr>
          <p:blipFill>
            <a:blip r:embed="rId1"/>
            <a:stretch/>
          </p:blipFill>
          <p:spPr>
            <a:xfrm>
              <a:off x="2160000" y="1584000"/>
              <a:ext cx="6120000" cy="511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2" name="CustomShape 4"/>
            <p:cNvSpPr/>
            <p:nvPr/>
          </p:nvSpPr>
          <p:spPr>
            <a:xfrm>
              <a:off x="7132320" y="1761120"/>
              <a:ext cx="908640" cy="75312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/>
            <a:p>
              <a:pPr algn="ctr"/>
              <a:r>
                <a:rPr b="1" lang="fr-FR" sz="2400" spc="-1" strike="noStrike">
                  <a:latin typeface="Arial"/>
                </a:rPr>
                <a:t>1</a:t>
              </a:r>
              <a:endParaRPr b="0" lang="fr-FR" sz="2400" spc="-1" strike="noStrike">
                <a:latin typeface="Arial"/>
              </a:endParaRPr>
            </a:p>
          </p:txBody>
        </p:sp>
      </p:grp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0" name="" descr=""/>
          <p:cNvPicPr/>
          <p:nvPr/>
        </p:nvPicPr>
        <p:blipFill>
          <a:blip r:embed="rId1"/>
          <a:stretch/>
        </p:blipFill>
        <p:spPr>
          <a:xfrm>
            <a:off x="927000" y="247680"/>
            <a:ext cx="8361000" cy="976320"/>
          </a:xfrm>
          <a:prstGeom prst="rect">
            <a:avLst/>
          </a:prstGeom>
          <a:ln>
            <a:noFill/>
          </a:ln>
        </p:spPr>
      </p:pic>
      <p:sp>
        <p:nvSpPr>
          <p:cNvPr id="51" name="TextShape 2"/>
          <p:cNvSpPr txBox="1"/>
          <p:nvPr/>
        </p:nvSpPr>
        <p:spPr>
          <a:xfrm>
            <a:off x="424800" y="4572000"/>
            <a:ext cx="9435600" cy="151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 u="sng">
                <a:uFillTx/>
                <a:latin typeface="Calibri"/>
              </a:rPr>
              <a:t>lecture à voix haute :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Calibri"/>
              </a:rPr>
              <a:t>Les  élèves lisent à voix haute avec fluidité, exactitude après préparation, un texte d'une demi-page (entre 1400 et 1500 signes environ)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latin typeface="Calibri"/>
              </a:rPr>
              <a:t> </a:t>
            </a:r>
            <a:r>
              <a:rPr b="0" lang="fr-FR" sz="1800" spc="-1" strike="noStrike">
                <a:latin typeface="Calibri"/>
              </a:rPr>
              <a:t>Vitesse de lecture : 90 mots/minute.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2" name="TextShape 3"/>
          <p:cNvSpPr txBox="1"/>
          <p:nvPr/>
        </p:nvSpPr>
        <p:spPr>
          <a:xfrm>
            <a:off x="396000" y="1368000"/>
            <a:ext cx="9432000" cy="68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fr-FR" sz="2000" spc="-1" strike="noStrike">
                <a:latin typeface="Calibri"/>
              </a:rPr>
              <a:t> </a:t>
            </a:r>
            <a:r>
              <a:rPr b="1" lang="fr-FR" sz="2000" spc="-1" strike="noStrike">
                <a:latin typeface="Calibri"/>
              </a:rPr>
              <a:t>CE1 </a:t>
            </a:r>
            <a:r>
              <a:rPr b="1" lang="fr-FR" sz="2000" spc="-1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b="0" lang="fr-FR" sz="2000" spc="-1" strike="noStrike">
              <a:latin typeface="Arial"/>
            </a:endParaRPr>
          </a:p>
          <a:p>
            <a:r>
              <a:rPr b="0" lang="fr-FR" sz="1800" spc="-1" strike="noStrike" u="sng">
                <a:solidFill>
                  <a:srgbClr val="000000"/>
                </a:solidFill>
                <a:uFillTx/>
                <a:latin typeface="Calibri"/>
                <a:ea typeface="Microsoft YaHei"/>
              </a:rPr>
              <a:t>identifier les mots de manière de plus en plus aisée : 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3" name="TextShape 4"/>
          <p:cNvSpPr txBox="1"/>
          <p:nvPr/>
        </p:nvSpPr>
        <p:spPr>
          <a:xfrm>
            <a:off x="360000" y="2160000"/>
            <a:ext cx="9288000" cy="92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 u="sng">
                <a:solidFill>
                  <a:srgbClr val="000000"/>
                </a:solidFill>
                <a:uFillTx/>
                <a:latin typeface="Calibri"/>
                <a:ea typeface="Microsoft YaHei"/>
              </a:rPr>
              <a:t>lecture à voix haute : 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Microsoft YaHei"/>
              </a:rPr>
              <a:t>l’élève sait lire, après préparation, un texte adapté à son niveau de lecture avec fluidité. </a:t>
            </a:r>
            <a:endParaRPr b="0" lang="fr-FR" sz="1800" spc="-1" strike="noStrike">
              <a:latin typeface="Arial"/>
            </a:endParaRPr>
          </a:p>
          <a:p>
            <a:r>
              <a:rPr b="0" lang="fr-FR" sz="1800" spc="-1" strike="noStrike">
                <a:solidFill>
                  <a:srgbClr val="000000"/>
                </a:solidFill>
                <a:latin typeface="Calibri"/>
                <a:ea typeface="Microsoft YaHei"/>
              </a:rPr>
              <a:t>Vitesse de lecture : 70 mots/minute.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54" name="TextShape 5"/>
          <p:cNvSpPr txBox="1"/>
          <p:nvPr/>
        </p:nvSpPr>
        <p:spPr>
          <a:xfrm>
            <a:off x="432000" y="3816000"/>
            <a:ext cx="9288000" cy="680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fr-FR" sz="2000" spc="-1" strike="noStrike">
                <a:latin typeface="Calibri"/>
              </a:rPr>
              <a:t>CE2 </a:t>
            </a:r>
            <a:endParaRPr b="0" lang="fr-FR" sz="2000" spc="-1" strike="noStrike">
              <a:latin typeface="Arial"/>
            </a:endParaRPr>
          </a:p>
          <a:p>
            <a:r>
              <a:rPr b="0" lang="fr-FR" sz="1800" spc="-1" strike="noStrike" u="sng">
                <a:solidFill>
                  <a:srgbClr val="000000"/>
                </a:solidFill>
                <a:uFillTx/>
                <a:latin typeface="Calibri"/>
                <a:ea typeface="Microsoft YaHei"/>
              </a:rPr>
              <a:t>identifier les mots de manière de plus en plus aisée : </a:t>
            </a:r>
            <a:endParaRPr b="0" lang="fr-FR" sz="18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TextShape 2"/>
          <p:cNvSpPr txBox="1"/>
          <p:nvPr/>
        </p:nvSpPr>
        <p:spPr>
          <a:xfrm>
            <a:off x="504000" y="78120"/>
            <a:ext cx="9163800" cy="56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</p:txBody>
      </p:sp>
      <p:sp>
        <p:nvSpPr>
          <p:cNvPr id="205" name="TextShape 3"/>
          <p:cNvSpPr txBox="1"/>
          <p:nvPr/>
        </p:nvSpPr>
        <p:spPr>
          <a:xfrm>
            <a:off x="2505600" y="236520"/>
            <a:ext cx="6494400" cy="1675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fr-FR" sz="2800" spc="-1" strike="noStrike">
                <a:solidFill>
                  <a:srgbClr val="00cccc"/>
                </a:solidFill>
                <a:latin typeface="Arial"/>
              </a:rPr>
              <a:t>Annexes : quelques ressources</a:t>
            </a:r>
            <a:endParaRPr b="0" lang="fr-FR" sz="2800" spc="-1" strike="noStrike">
              <a:latin typeface="Arial"/>
            </a:endParaRPr>
          </a:p>
          <a:p>
            <a:pPr algn="ctr"/>
            <a:endParaRPr b="0" lang="fr-FR" sz="2800" spc="-1" strike="noStrike">
              <a:latin typeface="Arial"/>
            </a:endParaRPr>
          </a:p>
          <a:p>
            <a:pPr algn="ctr"/>
            <a:endParaRPr b="0" lang="fr-FR" sz="2800" spc="-1" strike="noStrike">
              <a:latin typeface="Arial"/>
            </a:endParaRPr>
          </a:p>
        </p:txBody>
      </p:sp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3359160" y="4320000"/>
            <a:ext cx="3768840" cy="1184040"/>
          </a:xfrm>
          <a:prstGeom prst="rect">
            <a:avLst/>
          </a:prstGeom>
          <a:ln>
            <a:noFill/>
          </a:ln>
        </p:spPr>
      </p:pic>
      <p:sp>
        <p:nvSpPr>
          <p:cNvPr id="207" name="TextShape 4"/>
          <p:cNvSpPr txBox="1"/>
          <p:nvPr/>
        </p:nvSpPr>
        <p:spPr>
          <a:xfrm>
            <a:off x="504000" y="3276000"/>
            <a:ext cx="9288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200" spc="-1" strike="noStrike" u="sng">
                <a:uFillTx/>
                <a:latin typeface="Arial"/>
              </a:rPr>
              <a:t>- des entrainements ciblés sur une difficulté particulière </a:t>
            </a:r>
            <a:r>
              <a:rPr b="0" lang="fr-FR" sz="2200" spc="-1" strike="noStrike">
                <a:latin typeface="Arial"/>
              </a:rPr>
              <a:t> ; ex la lettre « c » (beaucoup d’autres fiches sur le site) </a:t>
            </a:r>
            <a:endParaRPr b="0" lang="fr-FR" sz="2200" spc="-1" strike="noStrike">
              <a:latin typeface="Arial"/>
            </a:endParaRPr>
          </a:p>
        </p:txBody>
      </p:sp>
      <p:sp>
        <p:nvSpPr>
          <p:cNvPr id="208" name="TextShape 5"/>
          <p:cNvSpPr txBox="1"/>
          <p:nvPr/>
        </p:nvSpPr>
        <p:spPr>
          <a:xfrm>
            <a:off x="1104840" y="5976000"/>
            <a:ext cx="8327160" cy="62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000" spc="-1" strike="noStrike">
                <a:latin typeface="Arial"/>
                <a:hlinkClick r:id="rId2"/>
              </a:rPr>
              <a:t>http://sylvain.obholtz.free.fr/cariboost_files/RepeText_C2_instit90.pdf</a:t>
            </a:r>
            <a:endParaRPr b="0" lang="fr-FR" sz="2000" spc="-1" strike="noStrike">
              <a:latin typeface="Arial"/>
            </a:endParaRPr>
          </a:p>
          <a:p>
            <a:endParaRPr b="0" lang="fr-FR" sz="2000" spc="-1" strike="noStrike">
              <a:latin typeface="Arial"/>
            </a:endParaRPr>
          </a:p>
        </p:txBody>
      </p:sp>
      <p:sp>
        <p:nvSpPr>
          <p:cNvPr id="209" name="TextShape 6"/>
          <p:cNvSpPr txBox="1"/>
          <p:nvPr/>
        </p:nvSpPr>
        <p:spPr>
          <a:xfrm>
            <a:off x="432000" y="1152000"/>
            <a:ext cx="338400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200" spc="-1" strike="noStrike" u="sng">
                <a:solidFill>
                  <a:srgbClr val="00cccc"/>
                </a:solidFill>
                <a:uFillTx/>
                <a:latin typeface="Arial"/>
              </a:rPr>
              <a:t>le site instit90 </a:t>
            </a:r>
            <a:endParaRPr b="0" lang="fr-FR" sz="2200" spc="-1" strike="noStrike">
              <a:latin typeface="Arial"/>
            </a:endParaRPr>
          </a:p>
        </p:txBody>
      </p:sp>
      <p:sp>
        <p:nvSpPr>
          <p:cNvPr id="210" name="TextShape 7"/>
          <p:cNvSpPr txBox="1"/>
          <p:nvPr/>
        </p:nvSpPr>
        <p:spPr>
          <a:xfrm>
            <a:off x="2592000" y="1165680"/>
            <a:ext cx="6408000" cy="629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000" spc="-1" strike="noStrike">
                <a:latin typeface="Arial"/>
                <a:hlinkClick r:id="rId3"/>
              </a:rPr>
              <a:t>http://sylvain.obholtz.free.fr/crbst_216_m.html</a:t>
            </a:r>
            <a:endParaRPr b="0" lang="fr-FR" sz="2000" spc="-1" strike="noStrike">
              <a:latin typeface="Arial"/>
            </a:endParaRPr>
          </a:p>
          <a:p>
            <a:endParaRPr b="0" lang="fr-FR" sz="2000" spc="-1" strike="noStrike">
              <a:latin typeface="Arial"/>
            </a:endParaRPr>
          </a:p>
        </p:txBody>
      </p:sp>
      <p:pic>
        <p:nvPicPr>
          <p:cNvPr id="211" name="" descr=""/>
          <p:cNvPicPr/>
          <p:nvPr/>
        </p:nvPicPr>
        <p:blipFill>
          <a:blip r:embed="rId4"/>
          <a:stretch/>
        </p:blipFill>
        <p:spPr>
          <a:xfrm>
            <a:off x="3312000" y="1722600"/>
            <a:ext cx="3744000" cy="1045800"/>
          </a:xfrm>
          <a:prstGeom prst="rect">
            <a:avLst/>
          </a:prstGeom>
          <a:ln>
            <a:noFill/>
          </a:ln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TextShape 2"/>
          <p:cNvSpPr txBox="1"/>
          <p:nvPr/>
        </p:nvSpPr>
        <p:spPr>
          <a:xfrm>
            <a:off x="504000" y="78120"/>
            <a:ext cx="9163800" cy="561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endParaRPr b="0" lang="fr-FR" sz="1800" spc="-1" strike="noStrike">
              <a:latin typeface="Arial"/>
            </a:endParaRPr>
          </a:p>
          <a:p>
            <a:pPr algn="ctr"/>
            <a:endParaRPr b="0" lang="fr-FR" sz="1800" spc="-1" strike="noStrike">
              <a:latin typeface="Arial"/>
            </a:endParaRPr>
          </a:p>
        </p:txBody>
      </p:sp>
      <p:sp>
        <p:nvSpPr>
          <p:cNvPr id="214" name="TextShape 3"/>
          <p:cNvSpPr txBox="1"/>
          <p:nvPr/>
        </p:nvSpPr>
        <p:spPr>
          <a:xfrm>
            <a:off x="720000" y="432000"/>
            <a:ext cx="878508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200" spc="-1" strike="noStrike" u="sng">
                <a:uFillTx/>
                <a:latin typeface="Arial"/>
              </a:rPr>
              <a:t>- des textes pour travailler la fluence</a:t>
            </a:r>
            <a:endParaRPr b="0" lang="fr-FR" sz="2200" spc="-1" strike="noStrike">
              <a:latin typeface="Arial"/>
            </a:endParaRPr>
          </a:p>
          <a:p>
            <a:r>
              <a:rPr b="0" lang="fr-FR" sz="2200" spc="-1" strike="noStrike" u="sng">
                <a:uFillTx/>
                <a:latin typeface="Arial"/>
              </a:rPr>
              <a:t>en différentes versions </a:t>
            </a:r>
            <a:r>
              <a:rPr b="0" lang="fr-FR" sz="2200" spc="-1" strike="noStrike">
                <a:latin typeface="Arial"/>
              </a:rPr>
              <a:t>pour être adaptées à des besoins particuliers</a:t>
            </a:r>
            <a:endParaRPr b="0" lang="fr-FR" sz="2200" spc="-1" strike="noStrike">
              <a:latin typeface="Arial"/>
            </a:endParaRPr>
          </a:p>
        </p:txBody>
      </p:sp>
      <p:pic>
        <p:nvPicPr>
          <p:cNvPr id="215" name="" descr=""/>
          <p:cNvPicPr/>
          <p:nvPr/>
        </p:nvPicPr>
        <p:blipFill>
          <a:blip r:embed="rId1"/>
          <a:stretch/>
        </p:blipFill>
        <p:spPr>
          <a:xfrm>
            <a:off x="288000" y="3384000"/>
            <a:ext cx="3168360" cy="3096000"/>
          </a:xfrm>
          <a:prstGeom prst="rect">
            <a:avLst/>
          </a:prstGeom>
          <a:ln>
            <a:noFill/>
          </a:ln>
        </p:spPr>
      </p:pic>
      <p:pic>
        <p:nvPicPr>
          <p:cNvPr id="216" name="" descr=""/>
          <p:cNvPicPr/>
          <p:nvPr/>
        </p:nvPicPr>
        <p:blipFill>
          <a:blip r:embed="rId2"/>
          <a:stretch/>
        </p:blipFill>
        <p:spPr>
          <a:xfrm>
            <a:off x="3528000" y="3454920"/>
            <a:ext cx="3096000" cy="3025080"/>
          </a:xfrm>
          <a:prstGeom prst="rect">
            <a:avLst/>
          </a:prstGeom>
          <a:ln>
            <a:noFill/>
          </a:ln>
        </p:spPr>
      </p:pic>
      <p:pic>
        <p:nvPicPr>
          <p:cNvPr id="217" name="" descr=""/>
          <p:cNvPicPr/>
          <p:nvPr/>
        </p:nvPicPr>
        <p:blipFill>
          <a:blip r:embed="rId3"/>
          <a:stretch/>
        </p:blipFill>
        <p:spPr>
          <a:xfrm>
            <a:off x="6624000" y="3422880"/>
            <a:ext cx="3096000" cy="3057120"/>
          </a:xfrm>
          <a:prstGeom prst="rect">
            <a:avLst/>
          </a:prstGeom>
          <a:ln>
            <a:noFill/>
          </a:ln>
        </p:spPr>
      </p:pic>
      <p:sp>
        <p:nvSpPr>
          <p:cNvPr id="218" name="TextShape 4"/>
          <p:cNvSpPr txBox="1"/>
          <p:nvPr/>
        </p:nvSpPr>
        <p:spPr>
          <a:xfrm>
            <a:off x="1080000" y="1728000"/>
            <a:ext cx="8502840" cy="1170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200" spc="-1" strike="noStrike">
                <a:latin typeface="Arial"/>
                <a:hlinkClick r:id="rId4"/>
              </a:rPr>
              <a:t>http://sylvain.obholtz.free.fr/crbst_268.html</a:t>
            </a:r>
            <a:endParaRPr b="0" lang="fr-FR" sz="2200" spc="-1" strike="noStrike">
              <a:latin typeface="Arial"/>
            </a:endParaRPr>
          </a:p>
          <a:p>
            <a:endParaRPr b="0" lang="fr-FR" sz="2200" spc="-1" strike="noStrike">
              <a:latin typeface="Arial"/>
            </a:endParaRPr>
          </a:p>
          <a:p>
            <a:endParaRPr b="0" lang="fr-FR" sz="2200" spc="-1" strike="noStrike">
              <a:latin typeface="Arial"/>
            </a:endParaRPr>
          </a:p>
          <a:p>
            <a:endParaRPr b="0" lang="fr-FR" sz="2200" spc="-1" strike="noStrike">
              <a:latin typeface="Arial"/>
            </a:endParaRPr>
          </a:p>
        </p:txBody>
      </p:sp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extShape 1"/>
          <p:cNvSpPr txBox="1"/>
          <p:nvPr/>
        </p:nvSpPr>
        <p:spPr>
          <a:xfrm>
            <a:off x="1080000" y="258480"/>
            <a:ext cx="9576000" cy="119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600" spc="-1" strike="noStrike" u="sng">
                <a:solidFill>
                  <a:srgbClr val="3abccc"/>
                </a:solidFill>
                <a:uFillTx/>
                <a:latin typeface="Arial"/>
              </a:rPr>
              <a:t>Velociraptor</a:t>
            </a:r>
            <a:endParaRPr b="0" lang="fr-FR" sz="2600" spc="-1" strike="noStrike">
              <a:latin typeface="Arial"/>
            </a:endParaRPr>
          </a:p>
          <a:p>
            <a:endParaRPr b="0" lang="fr-FR" sz="2600" spc="-1" strike="noStrike">
              <a:latin typeface="Arial"/>
            </a:endParaRPr>
          </a:p>
          <a:p>
            <a:endParaRPr b="0" lang="fr-FR" sz="2600" spc="-1" strike="noStrike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212400" y="25848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TextShape 3"/>
          <p:cNvSpPr txBox="1"/>
          <p:nvPr/>
        </p:nvSpPr>
        <p:spPr>
          <a:xfrm>
            <a:off x="212400" y="2088000"/>
            <a:ext cx="9945360" cy="58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000" spc="-1" strike="noStrike">
                <a:latin typeface="Arial"/>
                <a:hlinkClick r:id="rId1"/>
              </a:rPr>
              <a:t>http://teachercharlotte.blogspot.com/2014/10/velociraptor-fichier-dentrainement-la.html</a:t>
            </a:r>
            <a:endParaRPr b="0" lang="fr-FR" sz="2000" spc="-1" strike="noStrike">
              <a:latin typeface="Arial"/>
            </a:endParaRPr>
          </a:p>
          <a:p>
            <a:endParaRPr b="0" lang="fr-FR" sz="2000" spc="-1" strike="noStrike">
              <a:latin typeface="Arial"/>
            </a:endParaRPr>
          </a:p>
        </p:txBody>
      </p:sp>
      <p:pic>
        <p:nvPicPr>
          <p:cNvPr id="222" name="" descr=""/>
          <p:cNvPicPr/>
          <p:nvPr/>
        </p:nvPicPr>
        <p:blipFill>
          <a:blip r:embed="rId2"/>
          <a:stretch/>
        </p:blipFill>
        <p:spPr>
          <a:xfrm>
            <a:off x="3816000" y="936000"/>
            <a:ext cx="3744000" cy="789840"/>
          </a:xfrm>
          <a:prstGeom prst="rect">
            <a:avLst/>
          </a:prstGeom>
          <a:ln>
            <a:noFill/>
          </a:ln>
        </p:spPr>
      </p:pic>
      <p:sp>
        <p:nvSpPr>
          <p:cNvPr id="223" name="TextShape 4"/>
          <p:cNvSpPr txBox="1"/>
          <p:nvPr/>
        </p:nvSpPr>
        <p:spPr>
          <a:xfrm>
            <a:off x="936000" y="1152000"/>
            <a:ext cx="2736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800" spc="-1" strike="noStrike">
                <a:latin typeface="Arial"/>
              </a:rPr>
              <a:t>blog teacher charlotte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3"/>
          <a:stretch/>
        </p:blipFill>
        <p:spPr>
          <a:xfrm>
            <a:off x="864000" y="2741400"/>
            <a:ext cx="3470400" cy="4386600"/>
          </a:xfrm>
          <a:prstGeom prst="rect">
            <a:avLst/>
          </a:prstGeom>
          <a:ln>
            <a:noFill/>
          </a:ln>
        </p:spPr>
      </p:pic>
      <p:pic>
        <p:nvPicPr>
          <p:cNvPr id="225" name="" descr=""/>
          <p:cNvPicPr/>
          <p:nvPr/>
        </p:nvPicPr>
        <p:blipFill>
          <a:blip r:embed="rId4"/>
          <a:stretch/>
        </p:blipFill>
        <p:spPr>
          <a:xfrm>
            <a:off x="5256000" y="3354480"/>
            <a:ext cx="4248000" cy="3269520"/>
          </a:xfrm>
          <a:prstGeom prst="rect">
            <a:avLst/>
          </a:prstGeom>
          <a:ln>
            <a:noFill/>
          </a:ln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TextShape 2"/>
          <p:cNvSpPr txBox="1"/>
          <p:nvPr/>
        </p:nvSpPr>
        <p:spPr>
          <a:xfrm>
            <a:off x="936000" y="6354000"/>
            <a:ext cx="8161200" cy="558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500" spc="-1" strike="noStrike">
                <a:latin typeface="Arial"/>
                <a:hlinkClick r:id="rId1"/>
              </a:rPr>
              <a:t>http://www.cognisciences.com/accueil/outils/article/e-l-fe-evaluation-de-la-lecture-en-fluence</a:t>
            </a:r>
            <a:endParaRPr b="0" lang="fr-FR" sz="1500" spc="-1" strike="noStrike">
              <a:latin typeface="Arial"/>
            </a:endParaRPr>
          </a:p>
          <a:p>
            <a:endParaRPr b="0" lang="fr-FR" sz="1500" spc="-1" strike="noStrike">
              <a:latin typeface="Arial"/>
            </a:endParaRPr>
          </a:p>
        </p:txBody>
      </p:sp>
      <p:sp>
        <p:nvSpPr>
          <p:cNvPr id="228" name="TextShape 3"/>
          <p:cNvSpPr txBox="1"/>
          <p:nvPr/>
        </p:nvSpPr>
        <p:spPr>
          <a:xfrm>
            <a:off x="792000" y="1008000"/>
            <a:ext cx="489600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400" spc="-1" strike="noStrike" u="sng">
                <a:solidFill>
                  <a:srgbClr val="3abccc"/>
                </a:solidFill>
                <a:uFillTx/>
                <a:latin typeface="Arial"/>
              </a:rPr>
              <a:t>E L F E 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229" name="" descr=""/>
          <p:cNvPicPr/>
          <p:nvPr/>
        </p:nvPicPr>
        <p:blipFill>
          <a:blip r:embed="rId2"/>
          <a:stretch/>
        </p:blipFill>
        <p:spPr>
          <a:xfrm>
            <a:off x="2757600" y="648000"/>
            <a:ext cx="3290400" cy="5069880"/>
          </a:xfrm>
          <a:prstGeom prst="rect">
            <a:avLst/>
          </a:prstGeom>
          <a:ln>
            <a:noFill/>
          </a:ln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TextShape 2"/>
          <p:cNvSpPr txBox="1"/>
          <p:nvPr/>
        </p:nvSpPr>
        <p:spPr>
          <a:xfrm>
            <a:off x="792000" y="1008000"/>
            <a:ext cx="4896000" cy="43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400" spc="-1" strike="noStrike" u="sng">
                <a:solidFill>
                  <a:srgbClr val="3abccc"/>
                </a:solidFill>
                <a:uFillTx/>
                <a:latin typeface="Arial"/>
              </a:rPr>
              <a:t>Fluence, éditions La Cigale</a:t>
            </a:r>
            <a:endParaRPr b="0" lang="fr-FR" sz="2400" spc="-1" strike="noStrike">
              <a:latin typeface="Arial"/>
            </a:endParaRPr>
          </a:p>
        </p:txBody>
      </p:sp>
      <p:pic>
        <p:nvPicPr>
          <p:cNvPr id="232" name="" descr=""/>
          <p:cNvPicPr/>
          <p:nvPr/>
        </p:nvPicPr>
        <p:blipFill>
          <a:blip r:embed="rId1"/>
          <a:stretch/>
        </p:blipFill>
        <p:spPr>
          <a:xfrm>
            <a:off x="792000" y="2448000"/>
            <a:ext cx="3096000" cy="4176000"/>
          </a:xfrm>
          <a:prstGeom prst="rect">
            <a:avLst/>
          </a:prstGeom>
          <a:ln>
            <a:noFill/>
          </a:ln>
        </p:spPr>
      </p:pic>
      <p:pic>
        <p:nvPicPr>
          <p:cNvPr id="233" name="" descr=""/>
          <p:cNvPicPr/>
          <p:nvPr/>
        </p:nvPicPr>
        <p:blipFill>
          <a:blip r:embed="rId2"/>
          <a:stretch/>
        </p:blipFill>
        <p:spPr>
          <a:xfrm>
            <a:off x="4896000" y="2592000"/>
            <a:ext cx="3024000" cy="400284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TextShape 2"/>
          <p:cNvSpPr txBox="1"/>
          <p:nvPr/>
        </p:nvSpPr>
        <p:spPr>
          <a:xfrm>
            <a:off x="1096920" y="282600"/>
            <a:ext cx="804708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800" spc="-1" strike="noStrike">
                <a:solidFill>
                  <a:srgbClr val="00cccc"/>
                </a:solidFill>
                <a:latin typeface="Arial"/>
              </a:rPr>
              <a:t>Référence à une étude sur le décodage (CE1)</a:t>
            </a:r>
            <a:endParaRPr b="0" lang="fr-FR" sz="2800" spc="-1" strike="noStrike">
              <a:latin typeface="Arial"/>
            </a:endParaRPr>
          </a:p>
          <a:p>
            <a:r>
              <a:rPr b="0" lang="fr-FR" sz="1800" spc="-1" strike="noStrike">
                <a:latin typeface="Arial"/>
              </a:rPr>
              <a:t> </a:t>
            </a:r>
            <a:r>
              <a:rPr b="0" lang="fr-FR" sz="1800" spc="-1" strike="noStrike">
                <a:latin typeface="Arial"/>
              </a:rPr>
              <a:t>(Cèbe et Goigoux, à retrouver dans « Lectorino et Lectorinette », p. 8- 9)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1829520" y="1656000"/>
            <a:ext cx="5766480" cy="4505040"/>
          </a:xfrm>
          <a:prstGeom prst="rect">
            <a:avLst/>
          </a:prstGeom>
          <a:ln>
            <a:noFill/>
          </a:ln>
        </p:spPr>
      </p:pic>
      <p:sp>
        <p:nvSpPr>
          <p:cNvPr id="58" name="CustomShape 3"/>
          <p:cNvSpPr/>
          <p:nvPr/>
        </p:nvSpPr>
        <p:spPr>
          <a:xfrm>
            <a:off x="1721520" y="1548000"/>
            <a:ext cx="6054480" cy="4428000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TextShape 2"/>
          <p:cNvSpPr txBox="1"/>
          <p:nvPr/>
        </p:nvSpPr>
        <p:spPr>
          <a:xfrm>
            <a:off x="504000" y="482040"/>
            <a:ext cx="9163800" cy="3772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2400" spc="-1" strike="noStrike" u="sng">
                <a:uFillTx/>
                <a:latin typeface="Arial"/>
              </a:rPr>
              <a:t>Des pistes pour améliorer la vitesse, la fluidité et la compréhension.</a:t>
            </a:r>
            <a:endParaRPr b="0" lang="fr-FR" sz="2400" spc="-1" strike="noStrike">
              <a:latin typeface="Arial"/>
            </a:endParaRPr>
          </a:p>
          <a:p>
            <a:pPr algn="ctr"/>
            <a:endParaRPr b="0" lang="fr-FR" sz="2400" spc="-1" strike="noStrike">
              <a:latin typeface="Arial"/>
            </a:endParaRPr>
          </a:p>
          <a:p>
            <a:endParaRPr b="0" lang="fr-FR" sz="2400" spc="-1" strike="noStrike"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Faire lire fréquemment.</a:t>
            </a:r>
            <a:endParaRPr b="0" lang="fr-FR" sz="2400" spc="-1" strike="noStrike"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Réaliser des activités de lecture répétée (utiliser plusieurs fois le même fois le même texte).</a:t>
            </a:r>
            <a:endParaRPr b="0" lang="fr-FR" sz="2400" spc="-1" strike="noStrike"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Varier les activités pour éviter la lassitude et différencier.</a:t>
            </a:r>
            <a:endParaRPr b="0" lang="fr-FR" sz="2400" spc="-1" strike="noStrike"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- Adapter les supports pour différencier.</a:t>
            </a:r>
            <a:endParaRPr b="0" lang="fr-FR" sz="2400" spc="-1" strike="noStrike">
              <a:latin typeface="Arial"/>
            </a:endParaRPr>
          </a:p>
          <a:p>
            <a:endParaRPr b="0" lang="fr-FR" sz="2400" spc="-1" strike="noStrike"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TextShape 2"/>
          <p:cNvSpPr txBox="1"/>
          <p:nvPr/>
        </p:nvSpPr>
        <p:spPr>
          <a:xfrm>
            <a:off x="504000" y="770040"/>
            <a:ext cx="9163800" cy="1393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2400" spc="-1" strike="noStrike" u="sng">
                <a:uFillTx/>
                <a:latin typeface="Arial"/>
              </a:rPr>
              <a:t>Faire lire fréquemment</a:t>
            </a:r>
            <a:endParaRPr b="0" lang="fr-FR" sz="2400" spc="-1" strike="noStrike">
              <a:latin typeface="Arial"/>
            </a:endParaRPr>
          </a:p>
          <a:p>
            <a:endParaRPr b="0" lang="fr-FR" sz="2400" spc="-1" strike="noStrike">
              <a:latin typeface="Arial"/>
            </a:endParaRPr>
          </a:p>
          <a:p>
            <a:endParaRPr b="0" lang="fr-FR" sz="2400" spc="-1" strike="noStrike">
              <a:latin typeface="Arial"/>
            </a:endParaRPr>
          </a:p>
        </p:txBody>
      </p:sp>
      <p:sp>
        <p:nvSpPr>
          <p:cNvPr id="63" name="CustomShape 3"/>
          <p:cNvSpPr/>
          <p:nvPr/>
        </p:nvSpPr>
        <p:spPr>
          <a:xfrm>
            <a:off x="4392000" y="1692000"/>
            <a:ext cx="1152000" cy="1368000"/>
          </a:xfrm>
          <a:custGeom>
            <a:avLst/>
            <a:gdLst/>
            <a:ahLst/>
            <a:rect l="0" t="0" r="r" b="b"/>
            <a:pathLst>
              <a:path w="3202" h="3802">
                <a:moveTo>
                  <a:pt x="800" y="0"/>
                </a:moveTo>
                <a:lnTo>
                  <a:pt x="800" y="2850"/>
                </a:lnTo>
                <a:lnTo>
                  <a:pt x="0" y="2850"/>
                </a:lnTo>
                <a:lnTo>
                  <a:pt x="1600" y="3801"/>
                </a:lnTo>
                <a:lnTo>
                  <a:pt x="3201" y="2850"/>
                </a:lnTo>
                <a:lnTo>
                  <a:pt x="2400" y="2850"/>
                </a:lnTo>
                <a:lnTo>
                  <a:pt x="2400" y="0"/>
                </a:lnTo>
                <a:lnTo>
                  <a:pt x="8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TextShape 4"/>
          <p:cNvSpPr txBox="1"/>
          <p:nvPr/>
        </p:nvSpPr>
        <p:spPr>
          <a:xfrm>
            <a:off x="288000" y="3289680"/>
            <a:ext cx="9504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FR" sz="2200" spc="-1" strike="noStrike">
                <a:latin typeface="Arial"/>
              </a:rPr>
              <a:t>Prévoir des temps courts, dédiés à la lecture oralisée.</a:t>
            </a:r>
            <a:endParaRPr b="0" lang="fr-FR" sz="2200" spc="-1" strike="noStrike">
              <a:latin typeface="Arial"/>
            </a:endParaRPr>
          </a:p>
        </p:txBody>
      </p:sp>
      <p:sp>
        <p:nvSpPr>
          <p:cNvPr id="65" name="CustomShape 5"/>
          <p:cNvSpPr/>
          <p:nvPr/>
        </p:nvSpPr>
        <p:spPr>
          <a:xfrm>
            <a:off x="4392000" y="3780000"/>
            <a:ext cx="1152000" cy="1368000"/>
          </a:xfrm>
          <a:custGeom>
            <a:avLst/>
            <a:gdLst/>
            <a:ahLst/>
            <a:rect l="0" t="0" r="r" b="b"/>
            <a:pathLst>
              <a:path w="3202" h="3802">
                <a:moveTo>
                  <a:pt x="800" y="0"/>
                </a:moveTo>
                <a:lnTo>
                  <a:pt x="800" y="2850"/>
                </a:lnTo>
                <a:lnTo>
                  <a:pt x="0" y="2850"/>
                </a:lnTo>
                <a:lnTo>
                  <a:pt x="1600" y="3801"/>
                </a:lnTo>
                <a:lnTo>
                  <a:pt x="3201" y="2850"/>
                </a:lnTo>
                <a:lnTo>
                  <a:pt x="2400" y="2850"/>
                </a:lnTo>
                <a:lnTo>
                  <a:pt x="2400" y="0"/>
                </a:lnTo>
                <a:lnTo>
                  <a:pt x="8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TextShape 6"/>
          <p:cNvSpPr txBox="1"/>
          <p:nvPr/>
        </p:nvSpPr>
        <p:spPr>
          <a:xfrm>
            <a:off x="2016000" y="5328000"/>
            <a:ext cx="5904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FR" sz="2200" spc="-1" strike="noStrike">
                <a:latin typeface="Arial"/>
              </a:rPr>
              <a:t>Aménagement de l'emploi du temps.</a:t>
            </a:r>
            <a:endParaRPr b="0" lang="fr-FR" sz="2200" spc="-1" strike="noStrike">
              <a:latin typeface="Arial"/>
            </a:endParaRPr>
          </a:p>
          <a:p>
            <a:pPr algn="ctr"/>
            <a:r>
              <a:rPr b="0" lang="fr-FR" sz="2200" spc="-1" strike="noStrike">
                <a:latin typeface="Arial"/>
              </a:rPr>
              <a:t>Utilisation des APC.</a:t>
            </a:r>
            <a:endParaRPr b="0" lang="fr-FR" sz="2200" spc="-1" strike="noStrike"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72000" y="345600"/>
            <a:ext cx="10079640" cy="7070400"/>
          </a:xfrm>
          <a:prstGeom prst="rect">
            <a:avLst/>
          </a:prstGeom>
          <a:ln>
            <a:noFill/>
          </a:ln>
        </p:spPr>
      </p:pic>
      <p:sp>
        <p:nvSpPr>
          <p:cNvPr id="68" name="CustomShape 1"/>
          <p:cNvSpPr/>
          <p:nvPr/>
        </p:nvSpPr>
        <p:spPr>
          <a:xfrm>
            <a:off x="1944000" y="1963080"/>
            <a:ext cx="2016000" cy="288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CustomShape 2"/>
          <p:cNvSpPr/>
          <p:nvPr/>
        </p:nvSpPr>
        <p:spPr>
          <a:xfrm>
            <a:off x="5976000" y="5083920"/>
            <a:ext cx="1944000" cy="288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CustomShape 3"/>
          <p:cNvSpPr/>
          <p:nvPr/>
        </p:nvSpPr>
        <p:spPr>
          <a:xfrm>
            <a:off x="3960000" y="2251080"/>
            <a:ext cx="2016000" cy="288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CustomShape 4"/>
          <p:cNvSpPr/>
          <p:nvPr/>
        </p:nvSpPr>
        <p:spPr>
          <a:xfrm>
            <a:off x="3960000" y="2251080"/>
            <a:ext cx="2016000" cy="288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CustomShape 5"/>
          <p:cNvSpPr/>
          <p:nvPr/>
        </p:nvSpPr>
        <p:spPr>
          <a:xfrm>
            <a:off x="3960000" y="2251080"/>
            <a:ext cx="2016000" cy="288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CustomShape 6"/>
          <p:cNvSpPr/>
          <p:nvPr/>
        </p:nvSpPr>
        <p:spPr>
          <a:xfrm>
            <a:off x="7992000" y="2251080"/>
            <a:ext cx="1944000" cy="288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CustomShape 7"/>
          <p:cNvSpPr/>
          <p:nvPr/>
        </p:nvSpPr>
        <p:spPr>
          <a:xfrm>
            <a:off x="7992000" y="5563080"/>
            <a:ext cx="1944000" cy="288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CustomShape 8"/>
          <p:cNvSpPr/>
          <p:nvPr/>
        </p:nvSpPr>
        <p:spPr>
          <a:xfrm>
            <a:off x="1944000" y="1963080"/>
            <a:ext cx="2016000" cy="288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9"/>
          <p:cNvSpPr/>
          <p:nvPr/>
        </p:nvSpPr>
        <p:spPr>
          <a:xfrm>
            <a:off x="1944000" y="1584000"/>
            <a:ext cx="2016000" cy="216000"/>
          </a:xfrm>
          <a:prstGeom prst="rect">
            <a:avLst/>
          </a:prstGeom>
          <a:noFill/>
          <a:ln w="360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10"/>
          <p:cNvSpPr/>
          <p:nvPr/>
        </p:nvSpPr>
        <p:spPr>
          <a:xfrm>
            <a:off x="3960000" y="6408000"/>
            <a:ext cx="2016000" cy="288000"/>
          </a:xfrm>
          <a:prstGeom prst="rect">
            <a:avLst/>
          </a:prstGeom>
          <a:noFill/>
          <a:ln w="360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11"/>
          <p:cNvSpPr/>
          <p:nvPr/>
        </p:nvSpPr>
        <p:spPr>
          <a:xfrm>
            <a:off x="5976000" y="4752000"/>
            <a:ext cx="2016000" cy="288000"/>
          </a:xfrm>
          <a:prstGeom prst="rect">
            <a:avLst/>
          </a:prstGeom>
          <a:noFill/>
          <a:ln w="360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CustomShape 12"/>
          <p:cNvSpPr/>
          <p:nvPr/>
        </p:nvSpPr>
        <p:spPr>
          <a:xfrm>
            <a:off x="7920000" y="5083920"/>
            <a:ext cx="2016000" cy="288000"/>
          </a:xfrm>
          <a:prstGeom prst="rect">
            <a:avLst/>
          </a:prstGeom>
          <a:noFill/>
          <a:ln w="36000">
            <a:solidFill>
              <a:srgbClr val="000000"/>
            </a:solidFill>
            <a:custDash>
              <a:ds d="100000" sp="10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CustomShape 13"/>
          <p:cNvSpPr/>
          <p:nvPr/>
        </p:nvSpPr>
        <p:spPr>
          <a:xfrm>
            <a:off x="5976000" y="3096000"/>
            <a:ext cx="2016000" cy="360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14"/>
          <p:cNvSpPr/>
          <p:nvPr/>
        </p:nvSpPr>
        <p:spPr>
          <a:xfrm>
            <a:off x="1944000" y="4752000"/>
            <a:ext cx="2016000" cy="288000"/>
          </a:xfrm>
          <a:prstGeom prst="rect">
            <a:avLst/>
          </a:prstGeom>
          <a:noFill/>
          <a:ln w="360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212400" y="258120"/>
            <a:ext cx="9648000" cy="7056000"/>
          </a:xfrm>
          <a:custGeom>
            <a:avLst/>
            <a:gdLst/>
            <a:ahLst/>
            <a:rect l="0" t="0" r="r" b="b"/>
            <a:pathLst>
              <a:path w="26802" h="19602">
                <a:moveTo>
                  <a:pt x="3266" y="0"/>
                </a:moveTo>
                <a:cubicBezTo>
                  <a:pt x="1633" y="0"/>
                  <a:pt x="0" y="1633"/>
                  <a:pt x="0" y="3266"/>
                </a:cubicBezTo>
                <a:lnTo>
                  <a:pt x="0" y="16334"/>
                </a:lnTo>
                <a:cubicBezTo>
                  <a:pt x="0" y="17967"/>
                  <a:pt x="1633" y="19601"/>
                  <a:pt x="3266" y="19601"/>
                </a:cubicBezTo>
                <a:lnTo>
                  <a:pt x="23534" y="19601"/>
                </a:lnTo>
                <a:cubicBezTo>
                  <a:pt x="25167" y="19601"/>
                  <a:pt x="26801" y="17967"/>
                  <a:pt x="26801" y="16334"/>
                </a:cubicBezTo>
                <a:lnTo>
                  <a:pt x="26801" y="3266"/>
                </a:lnTo>
                <a:cubicBezTo>
                  <a:pt x="26801" y="1633"/>
                  <a:pt x="25167" y="0"/>
                  <a:pt x="23534" y="0"/>
                </a:cubicBezTo>
                <a:lnTo>
                  <a:pt x="3266" y="0"/>
                </a:lnTo>
              </a:path>
            </a:pathLst>
          </a:custGeom>
          <a:noFill/>
          <a:ln w="36000">
            <a:solidFill>
              <a:srgbClr val="00cccc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TextShape 2"/>
          <p:cNvSpPr txBox="1"/>
          <p:nvPr/>
        </p:nvSpPr>
        <p:spPr>
          <a:xfrm>
            <a:off x="-2251800" y="714960"/>
            <a:ext cx="9163800" cy="1733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fr-FR" sz="1800" spc="-1" strike="noStrike">
              <a:latin typeface="Arial"/>
            </a:endParaRPr>
          </a:p>
          <a:p>
            <a:pPr algn="ctr"/>
            <a:r>
              <a:rPr b="0" lang="fr-FR" sz="2400" spc="-1" strike="noStrike">
                <a:latin typeface="Arial"/>
              </a:rPr>
              <a:t>Réaliser des activités</a:t>
            </a:r>
            <a:endParaRPr b="0" lang="fr-FR" sz="2400" spc="-1" strike="noStrike">
              <a:latin typeface="Arial"/>
            </a:endParaRPr>
          </a:p>
          <a:p>
            <a:pPr algn="ctr"/>
            <a:r>
              <a:rPr b="0" lang="fr-FR" sz="2400" spc="-1" strike="noStrike">
                <a:latin typeface="Arial"/>
              </a:rPr>
              <a:t> </a:t>
            </a:r>
            <a:r>
              <a:rPr b="0" lang="fr-FR" sz="2400" spc="-1" strike="noStrike">
                <a:latin typeface="Arial"/>
              </a:rPr>
              <a:t>de lecture répétée</a:t>
            </a:r>
            <a:endParaRPr b="0" lang="fr-FR" sz="2400" spc="-1" strike="noStrike">
              <a:latin typeface="Arial"/>
            </a:endParaRPr>
          </a:p>
          <a:p>
            <a:endParaRPr b="0" lang="fr-FR" sz="2400" spc="-1" strike="noStrike">
              <a:latin typeface="Arial"/>
            </a:endParaRPr>
          </a:p>
          <a:p>
            <a:endParaRPr b="0" lang="fr-FR" sz="24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 rot="19949400">
            <a:off x="3047760" y="1874520"/>
            <a:ext cx="710280" cy="1368000"/>
          </a:xfrm>
          <a:custGeom>
            <a:avLst/>
            <a:gdLst/>
            <a:ahLst/>
            <a:rect l="0" t="0" r="r" b="b"/>
            <a:pathLst>
              <a:path w="1975" h="3802">
                <a:moveTo>
                  <a:pt x="493" y="0"/>
                </a:moveTo>
                <a:lnTo>
                  <a:pt x="494" y="2851"/>
                </a:lnTo>
                <a:lnTo>
                  <a:pt x="0" y="2850"/>
                </a:lnTo>
                <a:lnTo>
                  <a:pt x="988" y="3801"/>
                </a:lnTo>
                <a:lnTo>
                  <a:pt x="1974" y="2850"/>
                </a:lnTo>
                <a:lnTo>
                  <a:pt x="1480" y="2850"/>
                </a:lnTo>
                <a:lnTo>
                  <a:pt x="1480" y="0"/>
                </a:lnTo>
                <a:lnTo>
                  <a:pt x="493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TextShape 4"/>
          <p:cNvSpPr txBox="1"/>
          <p:nvPr/>
        </p:nvSpPr>
        <p:spPr>
          <a:xfrm>
            <a:off x="288000" y="3289680"/>
            <a:ext cx="9504000" cy="1027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fr-FR" sz="2200" spc="-1" strike="noStrike">
                <a:latin typeface="Arial"/>
              </a:rPr>
              <a:t>Faire des gammes : mots, phrases, textes.</a:t>
            </a:r>
            <a:endParaRPr b="0" lang="fr-FR" sz="2200" spc="-1" strike="noStrike">
              <a:latin typeface="Arial"/>
            </a:endParaRPr>
          </a:p>
          <a:p>
            <a:pPr algn="ctr"/>
            <a:r>
              <a:rPr b="0" lang="fr-FR" sz="2200" spc="-1" strike="noStrike">
                <a:latin typeface="Arial"/>
              </a:rPr>
              <a:t>Faire des activités avant la lecture.</a:t>
            </a:r>
            <a:endParaRPr b="0" lang="fr-FR" sz="2200" spc="-1" strike="noStrike">
              <a:latin typeface="Arial"/>
            </a:endParaRPr>
          </a:p>
          <a:p>
            <a:pPr algn="ctr"/>
            <a:r>
              <a:rPr b="0" lang="fr-FR" sz="2200" spc="-1" strike="noStrike">
                <a:latin typeface="Arial"/>
              </a:rPr>
              <a:t>Faire des activités de relecture.</a:t>
            </a:r>
            <a:endParaRPr b="0" lang="fr-FR" sz="2200" spc="-1" strike="noStrike">
              <a:latin typeface="Arial"/>
            </a:endParaRPr>
          </a:p>
        </p:txBody>
      </p:sp>
      <p:sp>
        <p:nvSpPr>
          <p:cNvPr id="86" name="TextShape 5"/>
          <p:cNvSpPr txBox="1"/>
          <p:nvPr/>
        </p:nvSpPr>
        <p:spPr>
          <a:xfrm>
            <a:off x="5364000" y="937440"/>
            <a:ext cx="4417560" cy="770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Varier les activités pour éviter</a:t>
            </a:r>
            <a:endParaRPr b="0" lang="fr-FR" sz="2400" spc="-1" strike="noStrike">
              <a:latin typeface="Arial"/>
            </a:endParaRPr>
          </a:p>
          <a:p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la lassitude et différencier.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87" name="CustomShape 6"/>
          <p:cNvSpPr/>
          <p:nvPr/>
        </p:nvSpPr>
        <p:spPr>
          <a:xfrm rot="1551600">
            <a:off x="6215400" y="1866240"/>
            <a:ext cx="710280" cy="1368000"/>
          </a:xfrm>
          <a:custGeom>
            <a:avLst/>
            <a:gdLst/>
            <a:ahLst/>
            <a:rect l="0" t="0" r="r" b="b"/>
            <a:pathLst>
              <a:path w="1976" h="3802">
                <a:moveTo>
                  <a:pt x="492" y="1"/>
                </a:moveTo>
                <a:lnTo>
                  <a:pt x="493" y="2850"/>
                </a:lnTo>
                <a:lnTo>
                  <a:pt x="0" y="2851"/>
                </a:lnTo>
                <a:lnTo>
                  <a:pt x="989" y="3801"/>
                </a:lnTo>
                <a:lnTo>
                  <a:pt x="1975" y="2849"/>
                </a:lnTo>
                <a:lnTo>
                  <a:pt x="1480" y="2850"/>
                </a:lnTo>
                <a:lnTo>
                  <a:pt x="1478" y="0"/>
                </a:lnTo>
                <a:lnTo>
                  <a:pt x="492" y="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7"/>
          <p:cNvSpPr/>
          <p:nvPr/>
        </p:nvSpPr>
        <p:spPr>
          <a:xfrm>
            <a:off x="4392000" y="4320000"/>
            <a:ext cx="1152000" cy="1368000"/>
          </a:xfrm>
          <a:custGeom>
            <a:avLst/>
            <a:gdLst/>
            <a:ahLst/>
            <a:rect l="0" t="0" r="r" b="b"/>
            <a:pathLst>
              <a:path w="3202" h="3802">
                <a:moveTo>
                  <a:pt x="800" y="0"/>
                </a:moveTo>
                <a:lnTo>
                  <a:pt x="800" y="2850"/>
                </a:lnTo>
                <a:lnTo>
                  <a:pt x="0" y="2850"/>
                </a:lnTo>
                <a:lnTo>
                  <a:pt x="1600" y="3801"/>
                </a:lnTo>
                <a:lnTo>
                  <a:pt x="3201" y="2850"/>
                </a:lnTo>
                <a:lnTo>
                  <a:pt x="2400" y="2850"/>
                </a:lnTo>
                <a:lnTo>
                  <a:pt x="2400" y="0"/>
                </a:lnTo>
                <a:lnTo>
                  <a:pt x="800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TextShape 8"/>
          <p:cNvSpPr txBox="1"/>
          <p:nvPr/>
        </p:nvSpPr>
        <p:spPr>
          <a:xfrm>
            <a:off x="4104000" y="5904000"/>
            <a:ext cx="2376000" cy="402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200" spc="-1" strike="noStrike">
                <a:latin typeface="Arial"/>
              </a:rPr>
              <a:t>Des exemples...</a:t>
            </a:r>
            <a:endParaRPr b="0" lang="fr-FR" sz="2200" spc="-1" strike="noStrike"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rcRect l="32375" t="16781" r="33407" b="5512"/>
          <a:stretch/>
        </p:blipFill>
        <p:spPr>
          <a:xfrm>
            <a:off x="-150480" y="144000"/>
            <a:ext cx="5694480" cy="7272000"/>
          </a:xfrm>
          <a:prstGeom prst="rect">
            <a:avLst/>
          </a:prstGeom>
          <a:ln>
            <a:noFill/>
          </a:ln>
        </p:spPr>
      </p:pic>
      <p:sp>
        <p:nvSpPr>
          <p:cNvPr id="91" name="TextShape 1"/>
          <p:cNvSpPr txBox="1"/>
          <p:nvPr/>
        </p:nvSpPr>
        <p:spPr>
          <a:xfrm>
            <a:off x="5220000" y="6624000"/>
            <a:ext cx="4046760" cy="516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1200" spc="-1" strike="noStrike">
                <a:latin typeface="Arial"/>
                <a:hlinkClick r:id="rId2"/>
              </a:rPr>
              <a:t>http://sylvain.obholtz.free.fr/cariboost_files/RepeText_C2_instit90.pdf</a:t>
            </a:r>
            <a:endParaRPr b="0" lang="fr-FR" sz="1200" spc="-1" strike="noStrike">
              <a:latin typeface="Arial"/>
            </a:endParaRPr>
          </a:p>
          <a:p>
            <a:endParaRPr b="0" lang="fr-FR" sz="1200" spc="-1" strike="noStrike"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Application>LibreOffice/6.0.2.1$Windows_X86_64 LibreOffice_project/f7f06a8f319e4b62f9bc5095aa112a65d2f3ac89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2018-12-03T22:00:15Z</dcterms:created>
  <dc:creator/>
  <dc:description/>
  <dc:language>fr-FR</dc:language>
  <cp:lastModifiedBy/>
  <dcterms:modified xsi:type="dcterms:W3CDTF">2019-02-14T14:58:38Z</dcterms:modified>
  <cp:revision>29</cp:revision>
  <dc:subject/>
  <dc:title/>
</cp:coreProperties>
</file>