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3.png" ContentType="image/png"/>
  <Override PartName="/ppt/media/image1.jpeg" ContentType="image/jpeg"/>
  <Override PartName="/ppt/media/image8.png" ContentType="image/png"/>
  <Override PartName="/ppt/media/image2.jpeg" ContentType="image/jpe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A0274918-91EB-4E86-9F2F-981B1AC7AFEF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file:///E:/Site_IEN_CHAROLLES_Wordpress/Formation%20Fran&#231;ais%20CE/2goigoux_etats_mentaux(1).mp4" TargetMode="External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file:///E:/Site_IEN_CHAROLLES_Wordpress/Formation%20Fran&#231;ais%20CE/St-Yan%20S&#233;ance%20lecture%202016.avi" TargetMode="External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file:///E:/Site_IEN_CHAROLLES_Wordpress/Formation%20Fran&#231;ais%20CE/Grille%20analyse%20d&apos;un%20texte%20moulinette.odt" TargetMode="External"/><Relationship Id="rId2" Type="http://schemas.openxmlformats.org/officeDocument/2006/relationships/hyperlink" Target="file:///E:/Site_IEN_CHAROLLES_Wordpress/Formation%20Fran&#231;ais%20CE/Trame%20et%20activit&#233;s%20enseignement%20explicite.odt" TargetMode="External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600000" y="3312000"/>
            <a:ext cx="4968000" cy="2304000"/>
          </a:xfrm>
          <a:prstGeom prst="wedgeEllipseCallout">
            <a:avLst>
              <a:gd name="adj1" fmla="val -52583"/>
              <a:gd name="adj2" fmla="val 81490"/>
            </a:avLst>
          </a:prstGeom>
          <a:noFill/>
          <a:ln w="36000">
            <a:solidFill>
              <a:srgbClr val="00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i="1" lang="fr-FR" sz="2400" spc="-1" strike="noStrike">
                <a:latin typeface="Arial"/>
              </a:rPr>
              <a:t>La compréhension, c’est comme</a:t>
            </a:r>
            <a:endParaRPr b="0" lang="fr-FR" sz="2400" spc="-1" strike="noStrike">
              <a:latin typeface="Arial"/>
            </a:endParaRPr>
          </a:p>
          <a:p>
            <a:pPr algn="ctr"/>
            <a:r>
              <a:rPr b="0" i="1" lang="fr-FR" sz="2400" spc="-1" strike="noStrike">
                <a:latin typeface="Arial"/>
              </a:rPr>
              <a:t>les antibiotiques, </a:t>
            </a:r>
            <a:endParaRPr b="0" lang="fr-FR" sz="2400" spc="-1" strike="noStrike">
              <a:latin typeface="Arial"/>
            </a:endParaRPr>
          </a:p>
          <a:p>
            <a:pPr algn="ctr"/>
            <a:r>
              <a:rPr b="0" i="1" lang="fr-FR" sz="2400" spc="-1" strike="noStrike">
                <a:latin typeface="Arial"/>
              </a:rPr>
              <a:t>c’est pas automatique...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2016000" y="6349680"/>
            <a:ext cx="2808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fr-FR" sz="1800" spc="-1" strike="noStrike">
                <a:latin typeface="Arial"/>
              </a:rPr>
              <a:t>Sylvie Cèbe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3" name="TextShape 3"/>
          <p:cNvSpPr txBox="1"/>
          <p:nvPr/>
        </p:nvSpPr>
        <p:spPr>
          <a:xfrm>
            <a:off x="1080000" y="864000"/>
            <a:ext cx="8280000" cy="1626120"/>
          </a:xfrm>
          <a:prstGeom prst="rect">
            <a:avLst/>
          </a:prstGeom>
          <a:solidFill>
            <a:srgbClr val="fdc578"/>
          </a:solidFill>
          <a:ln>
            <a:noFill/>
          </a:ln>
        </p:spPr>
        <p:txBody>
          <a:bodyPr lIns="90000" rIns="90000" tIns="45000" bIns="45000"/>
          <a:p>
            <a:pPr algn="ctr"/>
            <a:r>
              <a:rPr b="1" lang="fr-FR" sz="3600" spc="-1" strike="noStrike">
                <a:latin typeface="Arial"/>
              </a:rPr>
              <a:t>Comprendre un texte  narratif</a:t>
            </a:r>
            <a:endParaRPr b="0" lang="fr-FR" sz="3600" spc="-1" strike="noStrike">
              <a:latin typeface="Arial"/>
            </a:endParaRPr>
          </a:p>
          <a:p>
            <a:pPr algn="ctr"/>
            <a:endParaRPr b="0" lang="fr-FR" sz="3600" spc="-1" strike="noStrike">
              <a:latin typeface="Arial"/>
            </a:endParaRPr>
          </a:p>
          <a:p>
            <a:pPr algn="ctr"/>
            <a:r>
              <a:rPr b="1" lang="fr-FR" sz="3600" spc="-1" strike="noStrike">
                <a:latin typeface="Arial"/>
              </a:rPr>
              <a:t>CE</a:t>
            </a:r>
            <a:endParaRPr b="0" lang="fr-FR" sz="3600" spc="-1" strike="noStrike"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TextShape 2"/>
          <p:cNvSpPr txBox="1"/>
          <p:nvPr/>
        </p:nvSpPr>
        <p:spPr>
          <a:xfrm>
            <a:off x="2880000" y="6597720"/>
            <a:ext cx="460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ff3333"/>
                </a:solidFill>
                <a:latin typeface="Arial"/>
                <a:hlinkClick r:id="rId1"/>
              </a:rPr>
              <a:t>Lien vers une courte vidéo de Goigoux.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936360" y="3276360"/>
            <a:ext cx="1728000" cy="216000"/>
          </a:xfrm>
          <a:custGeom>
            <a:avLst/>
            <a:gdLst/>
            <a:ahLst/>
            <a:rect l="0" t="0" r="r" b="b"/>
            <a:pathLst>
              <a:path w="4802" h="602">
                <a:moveTo>
                  <a:pt x="0" y="150"/>
                </a:moveTo>
                <a:lnTo>
                  <a:pt x="3600" y="150"/>
                </a:lnTo>
                <a:lnTo>
                  <a:pt x="3600" y="0"/>
                </a:lnTo>
                <a:lnTo>
                  <a:pt x="4801" y="300"/>
                </a:lnTo>
                <a:lnTo>
                  <a:pt x="3600" y="601"/>
                </a:lnTo>
                <a:lnTo>
                  <a:pt x="3600" y="450"/>
                </a:lnTo>
                <a:lnTo>
                  <a:pt x="0" y="450"/>
                </a:lnTo>
                <a:lnTo>
                  <a:pt x="0" y="1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TextShape 4"/>
          <p:cNvSpPr txBox="1"/>
          <p:nvPr/>
        </p:nvSpPr>
        <p:spPr>
          <a:xfrm>
            <a:off x="2808000" y="2957760"/>
            <a:ext cx="165600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1800" spc="-1" strike="noStrike">
                <a:latin typeface="Arial"/>
              </a:rPr>
              <a:t>Etats mentaux des personnages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 rot="19789800">
            <a:off x="4382640" y="2712240"/>
            <a:ext cx="1728000" cy="216000"/>
          </a:xfrm>
          <a:custGeom>
            <a:avLst/>
            <a:gdLst/>
            <a:ahLst/>
            <a:rect l="0" t="0" r="r" b="b"/>
            <a:pathLst>
              <a:path w="4802" h="601">
                <a:moveTo>
                  <a:pt x="0" y="153"/>
                </a:moveTo>
                <a:lnTo>
                  <a:pt x="3600" y="149"/>
                </a:lnTo>
                <a:lnTo>
                  <a:pt x="3600" y="0"/>
                </a:lnTo>
                <a:lnTo>
                  <a:pt x="4801" y="298"/>
                </a:lnTo>
                <a:lnTo>
                  <a:pt x="3601" y="600"/>
                </a:lnTo>
                <a:lnTo>
                  <a:pt x="3600" y="450"/>
                </a:lnTo>
                <a:lnTo>
                  <a:pt x="0" y="453"/>
                </a:lnTo>
                <a:lnTo>
                  <a:pt x="0" y="153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6"/>
          <p:cNvSpPr/>
          <p:nvPr/>
        </p:nvSpPr>
        <p:spPr>
          <a:xfrm rot="2083800">
            <a:off x="4328640" y="3882960"/>
            <a:ext cx="1728000" cy="216000"/>
          </a:xfrm>
          <a:custGeom>
            <a:avLst/>
            <a:gdLst/>
            <a:ahLst/>
            <a:rect l="0" t="0" r="r" b="b"/>
            <a:pathLst>
              <a:path w="4802" h="602">
                <a:moveTo>
                  <a:pt x="0" y="154"/>
                </a:moveTo>
                <a:lnTo>
                  <a:pt x="3600" y="149"/>
                </a:lnTo>
                <a:lnTo>
                  <a:pt x="3600" y="0"/>
                </a:lnTo>
                <a:lnTo>
                  <a:pt x="4801" y="299"/>
                </a:lnTo>
                <a:lnTo>
                  <a:pt x="3601" y="601"/>
                </a:lnTo>
                <a:lnTo>
                  <a:pt x="3601" y="450"/>
                </a:lnTo>
                <a:lnTo>
                  <a:pt x="0" y="454"/>
                </a:lnTo>
                <a:lnTo>
                  <a:pt x="0" y="154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7"/>
          <p:cNvSpPr/>
          <p:nvPr/>
        </p:nvSpPr>
        <p:spPr>
          <a:xfrm rot="21579000">
            <a:off x="4570200" y="3284280"/>
            <a:ext cx="1728000" cy="216000"/>
          </a:xfrm>
          <a:custGeom>
            <a:avLst/>
            <a:gdLst/>
            <a:ahLst/>
            <a:rect l="0" t="0" r="r" b="b"/>
            <a:pathLst>
              <a:path w="4803" h="602">
                <a:moveTo>
                  <a:pt x="0" y="153"/>
                </a:moveTo>
                <a:lnTo>
                  <a:pt x="3600" y="150"/>
                </a:lnTo>
                <a:lnTo>
                  <a:pt x="3600" y="0"/>
                </a:lnTo>
                <a:lnTo>
                  <a:pt x="4802" y="298"/>
                </a:lnTo>
                <a:lnTo>
                  <a:pt x="3601" y="601"/>
                </a:lnTo>
                <a:lnTo>
                  <a:pt x="3601" y="450"/>
                </a:lnTo>
                <a:lnTo>
                  <a:pt x="1" y="453"/>
                </a:lnTo>
                <a:lnTo>
                  <a:pt x="0" y="153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TextShape 8"/>
          <p:cNvSpPr txBox="1"/>
          <p:nvPr/>
        </p:nvSpPr>
        <p:spPr>
          <a:xfrm>
            <a:off x="6192000" y="2124000"/>
            <a:ext cx="316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latin typeface="Arial"/>
              </a:rPr>
              <a:t>Leurs buts et leurs raisons d'agir.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9" name="TextShape 9"/>
          <p:cNvSpPr txBox="1"/>
          <p:nvPr/>
        </p:nvSpPr>
        <p:spPr>
          <a:xfrm>
            <a:off x="6480000" y="3060000"/>
            <a:ext cx="2736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latin typeface="Arial"/>
              </a:rPr>
              <a:t>Leurs sentiments et leurs émotions.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0" name="TextShape 10"/>
          <p:cNvSpPr txBox="1"/>
          <p:nvPr/>
        </p:nvSpPr>
        <p:spPr>
          <a:xfrm>
            <a:off x="6120000" y="4284000"/>
            <a:ext cx="2952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latin typeface="Arial"/>
              </a:rPr>
              <a:t>Leurs connaissances et leurs raisonnements.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TextShape 2"/>
          <p:cNvSpPr txBox="1"/>
          <p:nvPr/>
        </p:nvSpPr>
        <p:spPr>
          <a:xfrm>
            <a:off x="216000" y="288000"/>
            <a:ext cx="964800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fr-FR" sz="2800" spc="-1" strike="noStrike">
                <a:solidFill>
                  <a:srgbClr val="3abccc"/>
                </a:solidFill>
                <a:latin typeface="Arial"/>
              </a:rPr>
              <a:t>Deux approches pour enseigner : </a:t>
            </a:r>
            <a:endParaRPr b="0" lang="fr-FR" sz="2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  </a:t>
            </a:r>
            <a:r>
              <a:rPr b="0" lang="fr-FR" sz="1800" spc="-1" strike="noStrike">
                <a:latin typeface="Arial"/>
              </a:rPr>
              <a:t>(d’après les propos de Goigoux dans une conférence) :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2880000" y="1872000"/>
            <a:ext cx="4176000" cy="1080000"/>
          </a:xfrm>
          <a:custGeom>
            <a:avLst/>
            <a:gdLst/>
            <a:ahLst/>
            <a:rect l="0" t="0" r="r" b="b"/>
            <a:pathLst>
              <a:path w="11602" h="3002">
                <a:moveTo>
                  <a:pt x="500" y="0"/>
                </a:moveTo>
                <a:cubicBezTo>
                  <a:pt x="250" y="0"/>
                  <a:pt x="0" y="250"/>
                  <a:pt x="0" y="500"/>
                </a:cubicBezTo>
                <a:lnTo>
                  <a:pt x="0" y="2500"/>
                </a:lnTo>
                <a:cubicBezTo>
                  <a:pt x="0" y="2750"/>
                  <a:pt x="250" y="3001"/>
                  <a:pt x="500" y="3001"/>
                </a:cubicBezTo>
                <a:lnTo>
                  <a:pt x="11100" y="3001"/>
                </a:lnTo>
                <a:cubicBezTo>
                  <a:pt x="11350" y="3001"/>
                  <a:pt x="11601" y="2750"/>
                  <a:pt x="11601" y="2500"/>
                </a:cubicBezTo>
                <a:lnTo>
                  <a:pt x="11601" y="500"/>
                </a:lnTo>
                <a:cubicBezTo>
                  <a:pt x="11601" y="250"/>
                  <a:pt x="11350" y="0"/>
                  <a:pt x="11100" y="0"/>
                </a:cubicBezTo>
                <a:lnTo>
                  <a:pt x="500" y="0"/>
                </a:lnTo>
              </a:path>
            </a:pathLst>
          </a:custGeom>
          <a:solidFill>
            <a:srgbClr val="009598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200" spc="-1" strike="noStrike">
                <a:latin typeface="Arial"/>
              </a:rPr>
              <a:t>Une approche éclatée</a:t>
            </a:r>
            <a:endParaRPr b="0" lang="fr-FR" sz="2200" spc="-1" strike="noStrike">
              <a:latin typeface="Arial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2880000" y="4608000"/>
            <a:ext cx="4176000" cy="1080000"/>
          </a:xfrm>
          <a:custGeom>
            <a:avLst/>
            <a:gdLst/>
            <a:ahLst/>
            <a:rect l="0" t="0" r="r" b="b"/>
            <a:pathLst>
              <a:path w="11602" h="3002">
                <a:moveTo>
                  <a:pt x="500" y="0"/>
                </a:moveTo>
                <a:cubicBezTo>
                  <a:pt x="250" y="0"/>
                  <a:pt x="0" y="250"/>
                  <a:pt x="0" y="500"/>
                </a:cubicBezTo>
                <a:lnTo>
                  <a:pt x="0" y="2500"/>
                </a:lnTo>
                <a:cubicBezTo>
                  <a:pt x="0" y="2750"/>
                  <a:pt x="250" y="3001"/>
                  <a:pt x="500" y="3001"/>
                </a:cubicBezTo>
                <a:lnTo>
                  <a:pt x="11100" y="3001"/>
                </a:lnTo>
                <a:cubicBezTo>
                  <a:pt x="11350" y="3001"/>
                  <a:pt x="11601" y="2750"/>
                  <a:pt x="11601" y="2500"/>
                </a:cubicBezTo>
                <a:lnTo>
                  <a:pt x="11601" y="500"/>
                </a:lnTo>
                <a:cubicBezTo>
                  <a:pt x="11601" y="250"/>
                  <a:pt x="11350" y="0"/>
                  <a:pt x="11100" y="0"/>
                </a:cubicBezTo>
                <a:lnTo>
                  <a:pt x="500" y="0"/>
                </a:lnTo>
              </a:path>
            </a:pathLst>
          </a:custGeom>
          <a:solidFill>
            <a:srgbClr val="bce4e5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200" spc="-1" strike="noStrike">
                <a:latin typeface="Arial"/>
              </a:rPr>
              <a:t>Une approche intégrative</a:t>
            </a:r>
            <a:endParaRPr b="0" lang="fr-FR" sz="2200" spc="-1" strike="noStrike">
              <a:latin typeface="Arial"/>
            </a:endParaRPr>
          </a:p>
        </p:txBody>
      </p:sp>
    </p:spTree>
  </p:cSld>
  <p:timing>
    <p:tnLst>
      <p:par>
        <p:cTn id="159" dur="indefinite" restart="never" nodeType="tmRoot">
          <p:childTnLst>
            <p:seq>
              <p:cTn id="160" dur="indefinite" nodeType="mainSeq">
                <p:childTnLst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f37b7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TextShape 2"/>
          <p:cNvSpPr txBox="1"/>
          <p:nvPr/>
        </p:nvSpPr>
        <p:spPr>
          <a:xfrm>
            <a:off x="1008000" y="648000"/>
            <a:ext cx="8280000" cy="1152000"/>
          </a:xfrm>
          <a:prstGeom prst="rect">
            <a:avLst/>
          </a:prstGeom>
          <a:solidFill>
            <a:srgbClr val="f37b70"/>
          </a:solidFill>
          <a:ln>
            <a:noFill/>
          </a:ln>
        </p:spPr>
        <p:txBody>
          <a:bodyPr lIns="90000" rIns="90000" tIns="45000" bIns="45000"/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r>
              <a:rPr b="1" lang="fr-FR" sz="3600" spc="-1" strike="noStrike">
                <a:latin typeface="Arial"/>
              </a:rPr>
              <a:t>Un exemple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2232000" y="2277000"/>
            <a:ext cx="5400000" cy="1179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r>
              <a:rPr b="0" lang="fr-FR" sz="2400" spc="-1" strike="noStrike">
                <a:latin typeface="Arial"/>
              </a:rPr>
              <a:t>Visionnage d'une vidéo faite dans une classe pendant une séance de lecture-compréhension.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38" name="TextShape 4"/>
          <p:cNvSpPr txBox="1"/>
          <p:nvPr/>
        </p:nvSpPr>
        <p:spPr>
          <a:xfrm>
            <a:off x="2232000" y="4824000"/>
            <a:ext cx="5400000" cy="1152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r>
              <a:rPr b="0" lang="fr-FR" sz="2400" spc="-1" strike="noStrike">
                <a:latin typeface="Arial"/>
              </a:rPr>
              <a:t>Dans un tableau, noter les activités faites avant, pendant et après la découverte du texte.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39" name="TextShape 5"/>
          <p:cNvSpPr txBox="1"/>
          <p:nvPr/>
        </p:nvSpPr>
        <p:spPr>
          <a:xfrm>
            <a:off x="3744000" y="6552000"/>
            <a:ext cx="2520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1800" spc="-1" strike="noStrike">
                <a:latin typeface="Arial"/>
                <a:hlinkClick r:id="rId1"/>
              </a:rPr>
              <a:t>La vidéo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40000" y="1857960"/>
            <a:ext cx="2265840" cy="8888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Avant la découverte du texte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540000" y="2733840"/>
            <a:ext cx="2265840" cy="2365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Pendant la découverte du texte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540000" y="5099400"/>
            <a:ext cx="2265840" cy="1452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Après la découverte du texte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3" name="Rectangle 4"/>
          <p:cNvSpPr/>
          <p:nvPr/>
        </p:nvSpPr>
        <p:spPr>
          <a:xfrm>
            <a:off x="2805840" y="1857960"/>
            <a:ext cx="4416480" cy="88992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144" name="Rectangle 5"/>
          <p:cNvSpPr/>
          <p:nvPr/>
        </p:nvSpPr>
        <p:spPr>
          <a:xfrm>
            <a:off x="2805840" y="2733840"/>
            <a:ext cx="4416480" cy="23666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145" name="Rectangle 6"/>
          <p:cNvSpPr/>
          <p:nvPr/>
        </p:nvSpPr>
        <p:spPr>
          <a:xfrm>
            <a:off x="2805840" y="5100480"/>
            <a:ext cx="4416480" cy="14342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146" name="CustomShape 7"/>
          <p:cNvSpPr/>
          <p:nvPr/>
        </p:nvSpPr>
        <p:spPr>
          <a:xfrm>
            <a:off x="144000" y="14436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f37b7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Rectangle 8"/>
          <p:cNvSpPr/>
          <p:nvPr/>
        </p:nvSpPr>
        <p:spPr>
          <a:xfrm>
            <a:off x="7222320" y="1857960"/>
            <a:ext cx="2281680" cy="88992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148" name="Rectangle 9"/>
          <p:cNvSpPr/>
          <p:nvPr/>
        </p:nvSpPr>
        <p:spPr>
          <a:xfrm>
            <a:off x="7222320" y="2733840"/>
            <a:ext cx="2281680" cy="23666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149" name="Rectangle 10"/>
          <p:cNvSpPr/>
          <p:nvPr/>
        </p:nvSpPr>
        <p:spPr>
          <a:xfrm>
            <a:off x="7222320" y="5100480"/>
            <a:ext cx="2281680" cy="14342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150" name="Rectangle 11"/>
          <p:cNvSpPr/>
          <p:nvPr/>
        </p:nvSpPr>
        <p:spPr>
          <a:xfrm>
            <a:off x="2805840" y="957960"/>
            <a:ext cx="4416480" cy="88992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txBody>
          <a:bodyPr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Activités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1" name="Rectangle 12"/>
          <p:cNvSpPr/>
          <p:nvPr/>
        </p:nvSpPr>
        <p:spPr>
          <a:xfrm>
            <a:off x="7222320" y="957960"/>
            <a:ext cx="2281680" cy="88992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txBody>
          <a:bodyPr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Compétences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400" spc="-1" strike="noStrike">
                <a:latin typeface="Arial"/>
              </a:rPr>
              <a:t>prélever</a:t>
            </a:r>
            <a:endParaRPr b="0" lang="fr-FR" sz="1400" spc="-1" strike="noStrike">
              <a:latin typeface="Arial"/>
            </a:endParaRPr>
          </a:p>
          <a:p>
            <a:pPr algn="ctr"/>
            <a:r>
              <a:rPr b="0" lang="fr-FR" sz="1400" spc="-1" strike="noStrike">
                <a:latin typeface="Arial"/>
              </a:rPr>
              <a:t>Inférer</a:t>
            </a:r>
            <a:endParaRPr b="0" lang="fr-FR" sz="1400" spc="-1" strike="noStrike">
              <a:latin typeface="Arial"/>
            </a:endParaRPr>
          </a:p>
          <a:p>
            <a:pPr algn="ctr"/>
            <a:r>
              <a:rPr b="0" lang="fr-FR" sz="1400" spc="-1" strike="noStrike">
                <a:latin typeface="Arial"/>
              </a:rPr>
              <a:t>interpréter apprécier</a:t>
            </a:r>
            <a:endParaRPr b="0" lang="fr-FR" sz="1400" spc="-1" strike="noStrike"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5e8ac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TextShape 2"/>
          <p:cNvSpPr txBox="1"/>
          <p:nvPr/>
        </p:nvSpPr>
        <p:spPr>
          <a:xfrm>
            <a:off x="1008000" y="648000"/>
            <a:ext cx="8280000" cy="1152000"/>
          </a:xfrm>
          <a:prstGeom prst="rect">
            <a:avLst/>
          </a:prstGeom>
          <a:solidFill>
            <a:srgbClr val="5e8ac7"/>
          </a:solidFill>
          <a:ln>
            <a:noFill/>
          </a:ln>
        </p:spPr>
        <p:txBody>
          <a:bodyPr lIns="90000" rIns="90000" tIns="45000" bIns="45000"/>
          <a:p>
            <a:pPr algn="ctr"/>
            <a:r>
              <a:rPr b="1" lang="fr-FR" sz="3600" spc="-1" strike="noStrike">
                <a:latin typeface="Arial"/>
              </a:rPr>
              <a:t>Construction d'une séquence (séance) de lecture-compréhension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1944000" y="2262600"/>
            <a:ext cx="6120000" cy="22453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r>
              <a:rPr b="1" lang="fr-FR" sz="3200" spc="-1" strike="noStrike">
                <a:latin typeface="Arial"/>
              </a:rPr>
              <a:t>Analyser le texte :</a:t>
            </a:r>
            <a:endParaRPr b="0" lang="fr-FR" sz="3200" spc="-1" strike="noStrike">
              <a:latin typeface="Arial"/>
            </a:endParaRPr>
          </a:p>
          <a:p>
            <a:pPr algn="ctr"/>
            <a:r>
              <a:rPr b="0" i="1" lang="fr-FR" sz="2400" spc="-1" strike="noStrike">
                <a:latin typeface="Arial"/>
              </a:rPr>
              <a:t>Document grille d'analyse d'un texte </a:t>
            </a:r>
            <a:endParaRPr b="0" lang="fr-FR" sz="2400" spc="-1" strike="noStrike">
              <a:latin typeface="Arial"/>
            </a:endParaRPr>
          </a:p>
          <a:p>
            <a:pPr algn="ctr"/>
            <a:r>
              <a:rPr b="0" lang="fr-FR" sz="2400" spc="-1" strike="noStrike">
                <a:latin typeface="Arial"/>
              </a:rPr>
              <a:t>Le passer à la «</a:t>
            </a:r>
            <a:r>
              <a:rPr b="0" lang="fr-FR" sz="2400" spc="-1" strike="noStrike">
                <a:latin typeface="Arial"/>
                <a:hlinkClick r:id="rId1"/>
              </a:rPr>
              <a:t> moulinette </a:t>
            </a:r>
            <a:r>
              <a:rPr b="0" lang="fr-FR" sz="2400" spc="-1" strike="noStrike">
                <a:latin typeface="Arial"/>
              </a:rPr>
              <a:t>»</a:t>
            </a:r>
            <a:endParaRPr b="0" lang="fr-FR" sz="2400" spc="-1" strike="noStrike">
              <a:latin typeface="Arial"/>
            </a:endParaRPr>
          </a:p>
          <a:p>
            <a:pPr algn="ctr"/>
            <a:endParaRPr b="0" lang="fr-FR" sz="2400" spc="-1" strike="noStrike">
              <a:latin typeface="Arial"/>
            </a:endParaRPr>
          </a:p>
          <a:p>
            <a:pPr algn="ctr"/>
            <a:r>
              <a:rPr b="0" lang="fr-FR" sz="2400" spc="-1" strike="noStrike">
                <a:latin typeface="Arial"/>
              </a:rPr>
              <a:t>Un loup si bête =&gt; CE1</a:t>
            </a:r>
            <a:endParaRPr b="0" lang="fr-FR" sz="2400" spc="-1" strike="noStrike">
              <a:latin typeface="Arial"/>
            </a:endParaRPr>
          </a:p>
          <a:p>
            <a:pPr algn="ctr"/>
            <a:r>
              <a:rPr b="0" lang="fr-FR" sz="2400" spc="-1" strike="noStrike">
                <a:latin typeface="Arial"/>
              </a:rPr>
              <a:t>Une rencontre surprenante =&gt; CE2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1944000" y="5040000"/>
            <a:ext cx="6120000" cy="1681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/>
            <a:r>
              <a:rPr b="1" lang="fr-FR" sz="3200" spc="-1" strike="noStrike">
                <a:latin typeface="Arial"/>
              </a:rPr>
              <a:t>Construire une séquence de lecture.</a:t>
            </a:r>
            <a:endParaRPr b="0" lang="fr-FR" sz="3200" spc="-1" strike="noStrike">
              <a:latin typeface="Arial"/>
            </a:endParaRPr>
          </a:p>
          <a:p>
            <a:pPr algn="ctr"/>
            <a:r>
              <a:rPr b="0" i="1" lang="fr-FR" sz="2400" spc="-1" strike="noStrike">
                <a:latin typeface="Arial"/>
                <a:hlinkClick r:id="rId2"/>
              </a:rPr>
              <a:t>Document</a:t>
            </a:r>
            <a:r>
              <a:rPr b="0" i="1" lang="fr-FR" sz="2400" spc="-1" strike="noStrike">
                <a:latin typeface="Arial"/>
              </a:rPr>
              <a:t> </a:t>
            </a:r>
            <a:r>
              <a:rPr b="0" i="1" lang="fr-FR" sz="2400" spc="-1" strike="noStrike">
                <a:latin typeface="Arial"/>
              </a:rPr>
              <a:t>trame et activités pour l'enseignement explicite d'un texte</a:t>
            </a:r>
            <a:endParaRPr b="0" lang="fr-FR" sz="2400" spc="-1" strike="noStrike">
              <a:latin typeface="Arial"/>
            </a:endParaRPr>
          </a:p>
        </p:txBody>
      </p:sp>
    </p:spTree>
  </p:cSld>
  <p:timing>
    <p:tnLst>
      <p:par>
        <p:cTn id="179" dur="indefinite" restart="never" nodeType="tmRoot">
          <p:childTnLst>
            <p:seq>
              <p:cTn id="180" dur="indefinite" nodeType="mainSeq">
                <p:childTnLst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72000" y="6192000"/>
            <a:ext cx="10078200" cy="1139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fr-FR" sz="2600" spc="-1" strike="noStrike">
                <a:solidFill>
                  <a:srgbClr val="000000"/>
                </a:solidFill>
                <a:latin typeface="Arial"/>
              </a:rPr>
              <a:t>→ </a:t>
            </a:r>
            <a:r>
              <a:rPr b="1" lang="fr-FR" sz="2600" spc="-1" strike="noStrike">
                <a:solidFill>
                  <a:srgbClr val="000000"/>
                </a:solidFill>
                <a:latin typeface="Arial"/>
              </a:rPr>
              <a:t>la compréhension s’apprend, la compréhension s’enseigne</a:t>
            </a:r>
            <a:endParaRPr b="0" lang="fr-FR" sz="2600" spc="-1" strike="noStrike">
              <a:latin typeface="Arial"/>
            </a:endParaRPr>
          </a:p>
          <a:p>
            <a:endParaRPr b="0" lang="fr-FR" sz="26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360000" y="792000"/>
            <a:ext cx="4050000" cy="201600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2"/>
          <a:stretch/>
        </p:blipFill>
        <p:spPr>
          <a:xfrm rot="20731200">
            <a:off x="4439880" y="792000"/>
            <a:ext cx="2813400" cy="245304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 rot="19748400">
            <a:off x="1597680" y="2816640"/>
            <a:ext cx="1897560" cy="233388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4"/>
          <a:stretch/>
        </p:blipFill>
        <p:spPr>
          <a:xfrm>
            <a:off x="3639600" y="3336480"/>
            <a:ext cx="2264400" cy="119952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5"/>
          <a:stretch/>
        </p:blipFill>
        <p:spPr>
          <a:xfrm>
            <a:off x="7879680" y="1296000"/>
            <a:ext cx="1984320" cy="250848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972000" y="2411640"/>
            <a:ext cx="7992000" cy="828360"/>
          </a:xfrm>
          <a:prstGeom prst="rect">
            <a:avLst/>
          </a:prstGeom>
          <a:solidFill>
            <a:srgbClr val="59c5c7"/>
          </a:solidFill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"/>
            </a:pPr>
            <a:r>
              <a:rPr b="0" lang="fr-FR" sz="2600" spc="-1" strike="noStrike">
                <a:latin typeface="Arial"/>
              </a:rPr>
              <a:t>2 éléments importants à connaître pour enseigner la compréhension.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972000" y="3744000"/>
            <a:ext cx="8064000" cy="1197360"/>
          </a:xfrm>
          <a:prstGeom prst="rect">
            <a:avLst/>
          </a:prstGeom>
          <a:solidFill>
            <a:srgbClr val="f37b70"/>
          </a:solidFill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"/>
            </a:pPr>
            <a:r>
              <a:rPr b="0" lang="fr-FR" sz="2600" spc="-1" strike="noStrike">
                <a:latin typeface="Arial"/>
              </a:rPr>
              <a:t>Un exemple de séance : </a:t>
            </a:r>
            <a:endParaRPr b="0" lang="fr-FR" sz="26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"/>
            </a:pPr>
            <a:r>
              <a:rPr b="0" lang="fr-FR" sz="2600" spc="-1" strike="noStrike">
                <a:latin typeface="Arial"/>
              </a:rPr>
              <a:t>Visionnage d'une séance de lecture-compréhension dans une classe.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52" name="TextShape 3"/>
          <p:cNvSpPr txBox="1"/>
          <p:nvPr/>
        </p:nvSpPr>
        <p:spPr>
          <a:xfrm>
            <a:off x="900000" y="5435640"/>
            <a:ext cx="8136000" cy="828360"/>
          </a:xfrm>
          <a:prstGeom prst="rect">
            <a:avLst/>
          </a:prstGeom>
          <a:solidFill>
            <a:srgbClr val="5e8ac7"/>
          </a:solidFill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"/>
            </a:pPr>
            <a:r>
              <a:rPr b="0" lang="fr-FR" sz="2600" spc="-1" strike="noStrike">
                <a:latin typeface="Arial"/>
              </a:rPr>
              <a:t>Construction d'une séquence-séance de lecture compréhension.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53" name="TextShape 4"/>
          <p:cNvSpPr txBox="1"/>
          <p:nvPr/>
        </p:nvSpPr>
        <p:spPr>
          <a:xfrm>
            <a:off x="2304000" y="432000"/>
            <a:ext cx="5472000" cy="657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4000" spc="-1" strike="noStrike">
                <a:latin typeface="Arial"/>
              </a:rPr>
              <a:t>Déroulement.</a:t>
            </a:r>
            <a:endParaRPr b="0" lang="fr-FR" sz="4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59c5c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TextShape 2"/>
          <p:cNvSpPr txBox="1"/>
          <p:nvPr/>
        </p:nvSpPr>
        <p:spPr>
          <a:xfrm>
            <a:off x="1008000" y="648000"/>
            <a:ext cx="8280000" cy="1152000"/>
          </a:xfrm>
          <a:prstGeom prst="rect">
            <a:avLst/>
          </a:prstGeom>
          <a:solidFill>
            <a:srgbClr val="59c5c7"/>
          </a:solidFill>
          <a:ln>
            <a:noFill/>
          </a:ln>
        </p:spPr>
        <p:txBody>
          <a:bodyPr lIns="90000" rIns="90000" tIns="45000" bIns="45000"/>
          <a:p>
            <a:pPr algn="ctr"/>
            <a:r>
              <a:rPr b="1" lang="fr-FR" sz="3600" spc="-1" strike="noStrike">
                <a:latin typeface="Arial"/>
              </a:rPr>
              <a:t>Deux éléments à connaître, pour nous, les enseignants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2232000" y="2277000"/>
            <a:ext cx="5400000" cy="139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4400" spc="-1" strike="noStrike">
                <a:latin typeface="Arial"/>
              </a:rPr>
              <a:t>1</a:t>
            </a:r>
            <a:endParaRPr b="0" lang="fr-FR" sz="4400" spc="-1" strike="noStrike">
              <a:latin typeface="Arial"/>
            </a:endParaRPr>
          </a:p>
          <a:p>
            <a:pPr algn="ctr"/>
            <a:r>
              <a:rPr b="0" lang="fr-FR" sz="2400" spc="-1" strike="noStrike">
                <a:latin typeface="Arial"/>
              </a:rPr>
              <a:t>Connaître les compétences qui permettent de comprendre un texte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2232000" y="4241160"/>
            <a:ext cx="5400000" cy="173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4400" spc="-1" strike="noStrike">
                <a:latin typeface="Arial"/>
              </a:rPr>
              <a:t>2</a:t>
            </a:r>
            <a:endParaRPr b="0" lang="fr-FR" sz="4400" spc="-1" strike="noStrike">
              <a:latin typeface="Arial"/>
            </a:endParaRPr>
          </a:p>
          <a:p>
            <a:pPr algn="ctr"/>
            <a:r>
              <a:rPr b="0" lang="fr-FR" sz="2400" spc="-1" strike="noStrike">
                <a:latin typeface="Arial"/>
              </a:rPr>
              <a:t>Prendre conscience de l’importance des états mentaux pour la compréhension</a:t>
            </a:r>
            <a:endParaRPr b="0" lang="fr-FR" sz="24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3454920" y="288000"/>
            <a:ext cx="5185080" cy="2611440"/>
          </a:xfrm>
          <a:prstGeom prst="rect">
            <a:avLst/>
          </a:prstGeom>
          <a:ln>
            <a:noFill/>
          </a:ln>
        </p:spPr>
      </p:pic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2006280" y="1800000"/>
            <a:ext cx="1593720" cy="2808000"/>
          </a:xfrm>
          <a:prstGeom prst="rect">
            <a:avLst/>
          </a:prstGeom>
          <a:ln>
            <a:noFill/>
          </a:ln>
        </p:spPr>
      </p:pic>
      <p:sp>
        <p:nvSpPr>
          <p:cNvPr id="61" name="TextShape 2"/>
          <p:cNvSpPr txBox="1"/>
          <p:nvPr/>
        </p:nvSpPr>
        <p:spPr>
          <a:xfrm>
            <a:off x="546840" y="4968000"/>
            <a:ext cx="8741160" cy="1173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fr-FR" sz="3600" spc="-1" strike="noStrike">
                <a:latin typeface="Arial"/>
              </a:rPr>
              <a:t>Quelles compétences mises en jeu pour comprendre un texte ?</a:t>
            </a:r>
            <a:endParaRPr b="0" lang="fr-FR" sz="3600" spc="-1" strike="noStrike"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TextShape 2"/>
          <p:cNvSpPr txBox="1"/>
          <p:nvPr/>
        </p:nvSpPr>
        <p:spPr>
          <a:xfrm>
            <a:off x="3960000" y="216000"/>
            <a:ext cx="316800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fr-FR" sz="2200" spc="-1" strike="noStrike">
                <a:solidFill>
                  <a:srgbClr val="3abccc"/>
                </a:solidFill>
                <a:latin typeface="Arial"/>
              </a:rPr>
              <a:t>Définir, ordonner... </a:t>
            </a:r>
            <a:endParaRPr b="0" lang="fr-FR" sz="2200" spc="-1" strike="noStrike">
              <a:latin typeface="Arial"/>
            </a:endParaRPr>
          </a:p>
        </p:txBody>
      </p:sp>
      <p:sp>
        <p:nvSpPr>
          <p:cNvPr id="64" name="TextShape 3"/>
          <p:cNvSpPr txBox="1"/>
          <p:nvPr/>
        </p:nvSpPr>
        <p:spPr>
          <a:xfrm>
            <a:off x="648000" y="504000"/>
            <a:ext cx="3528000" cy="513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500" spc="-1" strike="noStrike">
                <a:solidFill>
                  <a:srgbClr val="00cccc"/>
                </a:solidFill>
                <a:latin typeface="Arial"/>
              </a:rPr>
              <a:t>jeu avec les étiquettes, par groupes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7056000" y="1087920"/>
            <a:ext cx="2484000" cy="92808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600" spc="-1" strike="noStrike">
                <a:latin typeface="Arial"/>
              </a:rPr>
              <a:t>EXPLICITE  </a:t>
            </a:r>
            <a:endParaRPr b="0" lang="fr-FR" sz="2600" spc="-1" strike="noStrike">
              <a:latin typeface="Arial"/>
            </a:endParaRPr>
          </a:p>
          <a:p>
            <a:pPr algn="ctr"/>
            <a:r>
              <a:rPr b="0" lang="fr-FR" sz="2600" spc="-1" strike="noStrike">
                <a:latin typeface="Arial"/>
              </a:rPr>
              <a:t>LITTERAL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66" name="CustomShape 5"/>
          <p:cNvSpPr/>
          <p:nvPr/>
        </p:nvSpPr>
        <p:spPr>
          <a:xfrm>
            <a:off x="468000" y="5839920"/>
            <a:ext cx="2484000" cy="92808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600" spc="-1" strike="noStrike">
                <a:latin typeface="Arial"/>
              </a:rPr>
              <a:t>IMPLICITE 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67" name="CustomShape 6"/>
          <p:cNvSpPr/>
          <p:nvPr/>
        </p:nvSpPr>
        <p:spPr>
          <a:xfrm>
            <a:off x="3816000" y="3738600"/>
            <a:ext cx="2520000" cy="94140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600" spc="-1" strike="noStrike">
                <a:latin typeface="Arial"/>
              </a:rPr>
              <a:t>IMPLICITE 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68" name="CustomShape 7"/>
          <p:cNvSpPr/>
          <p:nvPr/>
        </p:nvSpPr>
        <p:spPr>
          <a:xfrm>
            <a:off x="3185280" y="5112000"/>
            <a:ext cx="2646720" cy="2123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fr-FR" sz="1300" spc="-1" strike="noStrike">
                <a:latin typeface="Cursive standard"/>
              </a:rPr>
              <a:t>identifier les éléments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littéraux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(« c’est exactement écrit »)</a:t>
            </a:r>
            <a:endParaRPr b="0" lang="fr-FR" sz="1300" spc="-1" strike="noStrike">
              <a:latin typeface="Arial"/>
            </a:endParaRPr>
          </a:p>
          <a:p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→ </a:t>
            </a:r>
            <a:r>
              <a:rPr b="0" lang="fr-FR" sz="1300" spc="-1" strike="noStrike">
                <a:latin typeface="Cursive standard"/>
              </a:rPr>
              <a:t>répéter, recopier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69" name="CustomShape 8"/>
          <p:cNvSpPr/>
          <p:nvPr/>
        </p:nvSpPr>
        <p:spPr>
          <a:xfrm>
            <a:off x="720000" y="972360"/>
            <a:ext cx="2647440" cy="2267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endParaRPr b="0" lang="fr-FR" sz="18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faire des liens :</a:t>
            </a:r>
            <a:endParaRPr b="0" lang="fr-FR" sz="1300" spc="-1" strike="noStrike">
              <a:latin typeface="Arial"/>
            </a:endParaRPr>
          </a:p>
          <a:p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entre mots du texte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(ex :« il » renvoie à groupe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Nominal  à un autre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endroit du texte)</a:t>
            </a:r>
            <a:r>
              <a:rPr b="0" lang="fr-FR" sz="1300" spc="-1" strike="noStrike">
                <a:latin typeface="Cursive standard"/>
              </a:rPr>
              <a:t>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entre mots du texte</a:t>
            </a:r>
            <a:r>
              <a:rPr b="0" lang="fr-FR" sz="1300" spc="-1" strike="noStrike">
                <a:latin typeface="Cursive standard"/>
              </a:rPr>
              <a:t> e</a:t>
            </a:r>
            <a:r>
              <a:rPr b="0" lang="fr-FR" sz="1300" spc="-1" strike="noStrike">
                <a:latin typeface="Cursive standard"/>
              </a:rPr>
              <a:t>t ses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connaissances</a:t>
            </a:r>
            <a:r>
              <a:rPr b="0" lang="fr-FR" sz="1300" spc="-1" strike="noStrike">
                <a:latin typeface="Cursive standard"/>
              </a:rPr>
              <a:t>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(ex : Maman dit « va dans ta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chambre sans manger ! »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  → </a:t>
            </a:r>
            <a:r>
              <a:rPr b="0" lang="fr-FR" sz="1300" spc="-1" strike="noStrike">
                <a:latin typeface="Cursive standard"/>
              </a:rPr>
              <a:t>elle est fâchée) </a:t>
            </a:r>
            <a:endParaRPr b="0" lang="fr-FR" sz="1300" spc="-1" strike="noStrike">
              <a:latin typeface="Arial"/>
            </a:endParaRPr>
          </a:p>
          <a:p>
            <a:endParaRPr b="0" lang="fr-FR" sz="1300" spc="-1" strike="noStrike">
              <a:latin typeface="Arial"/>
            </a:endParaRPr>
          </a:p>
        </p:txBody>
      </p:sp>
      <p:sp>
        <p:nvSpPr>
          <p:cNvPr id="70" name="CustomShape 9"/>
          <p:cNvSpPr/>
          <p:nvPr/>
        </p:nvSpPr>
        <p:spPr>
          <a:xfrm>
            <a:off x="6912000" y="4716360"/>
            <a:ext cx="2646720" cy="2123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0" lang="fr-FR" sz="1300" spc="-1" strike="noStrike">
                <a:latin typeface="Cursive standard"/>
              </a:rPr>
              <a:t>- faire des liens avec d’autres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histoires/avec la vie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faire des hypothèses sur les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intentions de l’auteur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exprimer son avis, son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ressenti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71" name="CustomShape 10"/>
          <p:cNvSpPr/>
          <p:nvPr/>
        </p:nvSpPr>
        <p:spPr>
          <a:xfrm>
            <a:off x="7092000" y="2448000"/>
            <a:ext cx="2484000" cy="2015280"/>
          </a:xfrm>
          <a:prstGeom prst="rect">
            <a:avLst/>
          </a:prstGeom>
          <a:blipFill rotWithShape="0">
            <a:blip r:embed="rId1"/>
            <a:tile/>
          </a:blip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3600" spc="-1" strike="noStrike">
                <a:latin typeface="Arial"/>
              </a:rPr>
              <a:t>prélever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72" name="CustomShape 11"/>
          <p:cNvSpPr/>
          <p:nvPr/>
        </p:nvSpPr>
        <p:spPr>
          <a:xfrm>
            <a:off x="3780000" y="1045080"/>
            <a:ext cx="2268000" cy="2015280"/>
          </a:xfrm>
          <a:prstGeom prst="rect">
            <a:avLst/>
          </a:prstGeom>
          <a:blipFill rotWithShape="0">
            <a:blip r:embed="rId2"/>
            <a:tile/>
          </a:blip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3600" spc="-1" strike="noStrike">
                <a:latin typeface="Arial"/>
              </a:rPr>
              <a:t>inférer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73" name="CustomShape 12"/>
          <p:cNvSpPr/>
          <p:nvPr/>
        </p:nvSpPr>
        <p:spPr>
          <a:xfrm>
            <a:off x="512280" y="3434760"/>
            <a:ext cx="2511720" cy="2037240"/>
          </a:xfrm>
          <a:prstGeom prst="rect">
            <a:avLst/>
          </a:prstGeom>
          <a:blipFill rotWithShape="0">
            <a:blip r:embed="rId3"/>
            <a:tile/>
          </a:blip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3600" spc="-1" strike="noStrike">
                <a:latin typeface="Arial"/>
              </a:rPr>
              <a:t>interpréter</a:t>
            </a:r>
            <a:endParaRPr b="0" lang="fr-FR" sz="3600" spc="-1" strike="noStrike">
              <a:latin typeface="Arial"/>
            </a:endParaRPr>
          </a:p>
          <a:p>
            <a:pPr algn="ctr"/>
            <a:r>
              <a:rPr b="0" lang="fr-FR" sz="3600" spc="-1" strike="noStrike">
                <a:latin typeface="Arial"/>
              </a:rPr>
              <a:t>apprécier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74" name="TextShape 13"/>
          <p:cNvSpPr txBox="1"/>
          <p:nvPr/>
        </p:nvSpPr>
        <p:spPr>
          <a:xfrm>
            <a:off x="1296000" y="3465360"/>
            <a:ext cx="1092240" cy="566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200" spc="-1" strike="noStrike">
                <a:latin typeface="Arial"/>
              </a:rPr>
              <a:t>compétence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75" name="TextShape 14"/>
          <p:cNvSpPr txBox="1"/>
          <p:nvPr/>
        </p:nvSpPr>
        <p:spPr>
          <a:xfrm>
            <a:off x="4380120" y="1161360"/>
            <a:ext cx="1091880" cy="566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200" spc="-1" strike="noStrike">
                <a:latin typeface="Arial"/>
              </a:rPr>
              <a:t>compétence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76" name="TextShape 15"/>
          <p:cNvSpPr txBox="1"/>
          <p:nvPr/>
        </p:nvSpPr>
        <p:spPr>
          <a:xfrm>
            <a:off x="7905600" y="2518920"/>
            <a:ext cx="1310400" cy="93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fr-FR" sz="1800" spc="-1" strike="noStrike">
              <a:latin typeface="Arial"/>
            </a:endParaRPr>
          </a:p>
          <a:p>
            <a:r>
              <a:rPr b="0" lang="fr-FR" sz="1200" spc="-1" strike="noStrike">
                <a:latin typeface="Arial"/>
              </a:rPr>
              <a:t>compétence</a:t>
            </a:r>
            <a:endParaRPr b="0" lang="fr-FR" sz="1200" spc="-1" strike="noStrike"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TextShape 2"/>
          <p:cNvSpPr txBox="1"/>
          <p:nvPr/>
        </p:nvSpPr>
        <p:spPr>
          <a:xfrm>
            <a:off x="3960000" y="216000"/>
            <a:ext cx="316800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fr-FR" sz="2200" spc="-1" strike="noStrike">
                <a:solidFill>
                  <a:srgbClr val="3abccc"/>
                </a:solidFill>
                <a:latin typeface="Arial"/>
              </a:rPr>
              <a:t>Le corrigé</a:t>
            </a:r>
            <a:endParaRPr b="0" lang="fr-FR" sz="2200" spc="-1" strike="noStrike"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504000" y="3535920"/>
            <a:ext cx="2484000" cy="92808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600" spc="-1" strike="noStrike">
                <a:latin typeface="Arial"/>
              </a:rPr>
              <a:t>EXPLICITE  </a:t>
            </a:r>
            <a:endParaRPr b="0" lang="fr-FR" sz="2600" spc="-1" strike="noStrike">
              <a:latin typeface="Arial"/>
            </a:endParaRPr>
          </a:p>
          <a:p>
            <a:pPr algn="ctr"/>
            <a:r>
              <a:rPr b="0" lang="fr-FR" sz="2600" spc="-1" strike="noStrike">
                <a:latin typeface="Arial"/>
              </a:rPr>
              <a:t>LITTERAL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80" name="CustomShape 4"/>
          <p:cNvSpPr/>
          <p:nvPr/>
        </p:nvSpPr>
        <p:spPr>
          <a:xfrm>
            <a:off x="6660000" y="3528000"/>
            <a:ext cx="2484000" cy="92808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600" spc="-1" strike="noStrike">
                <a:latin typeface="Arial"/>
              </a:rPr>
              <a:t>IMPLICITE 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81" name="CustomShape 5"/>
          <p:cNvSpPr/>
          <p:nvPr/>
        </p:nvSpPr>
        <p:spPr>
          <a:xfrm>
            <a:off x="3672000" y="3528000"/>
            <a:ext cx="2520000" cy="94140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2600" spc="-1" strike="noStrike">
                <a:latin typeface="Arial"/>
              </a:rPr>
              <a:t>IMPLICITE 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82" name="CustomShape 6"/>
          <p:cNvSpPr/>
          <p:nvPr/>
        </p:nvSpPr>
        <p:spPr>
          <a:xfrm>
            <a:off x="504000" y="4644360"/>
            <a:ext cx="2448000" cy="2123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fr-FR" sz="1300" spc="-1" strike="noStrike">
                <a:latin typeface="Cursive standard"/>
              </a:rPr>
              <a:t>identifier les éléments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littéraux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(« c’est exactement écrit »)</a:t>
            </a:r>
            <a:endParaRPr b="0" lang="fr-FR" sz="1300" spc="-1" strike="noStrike">
              <a:latin typeface="Arial"/>
            </a:endParaRPr>
          </a:p>
          <a:p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→ </a:t>
            </a:r>
            <a:r>
              <a:rPr b="0" lang="fr-FR" sz="1300" spc="-1" strike="noStrike">
                <a:latin typeface="Cursive standard"/>
              </a:rPr>
              <a:t>répéter, recopier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83" name="CustomShape 7"/>
          <p:cNvSpPr/>
          <p:nvPr/>
        </p:nvSpPr>
        <p:spPr>
          <a:xfrm>
            <a:off x="3672000" y="4716360"/>
            <a:ext cx="2503440" cy="2267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endParaRPr b="0" lang="fr-FR" sz="18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faire des liens :</a:t>
            </a:r>
            <a:endParaRPr b="0" lang="fr-FR" sz="1300" spc="-1" strike="noStrike">
              <a:latin typeface="Arial"/>
            </a:endParaRPr>
          </a:p>
          <a:p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entre mots du texte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(ex :« il » renvoie à groupe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Nominal  à un autre endroit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du texte)</a:t>
            </a:r>
            <a:r>
              <a:rPr b="0" lang="fr-FR" sz="1300" spc="-1" strike="noStrike">
                <a:latin typeface="Cursive standard"/>
              </a:rPr>
              <a:t>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entre mots du texte</a:t>
            </a:r>
            <a:r>
              <a:rPr b="0" lang="fr-FR" sz="1300" spc="-1" strike="noStrike">
                <a:latin typeface="Cursive standard"/>
              </a:rPr>
              <a:t> e</a:t>
            </a:r>
            <a:r>
              <a:rPr b="0" lang="fr-FR" sz="1300" spc="-1" strike="noStrike">
                <a:latin typeface="Cursive standard"/>
              </a:rPr>
              <a:t>t ses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connaissances</a:t>
            </a:r>
            <a:r>
              <a:rPr b="0" lang="fr-FR" sz="1300" spc="-1" strike="noStrike">
                <a:latin typeface="Cursive standard"/>
              </a:rPr>
              <a:t>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(ex : Maman dit « va dans ta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chambre sans manger ! »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  → </a:t>
            </a:r>
            <a:r>
              <a:rPr b="0" lang="fr-FR" sz="1300" spc="-1" strike="noStrike">
                <a:latin typeface="Cursive standard"/>
              </a:rPr>
              <a:t>elle est fâchée) </a:t>
            </a:r>
            <a:endParaRPr b="0" lang="fr-FR" sz="1300" spc="-1" strike="noStrike">
              <a:latin typeface="Arial"/>
            </a:endParaRPr>
          </a:p>
          <a:p>
            <a:endParaRPr b="0" lang="fr-FR" sz="1300" spc="-1" strike="noStrike">
              <a:latin typeface="Arial"/>
            </a:endParaRPr>
          </a:p>
        </p:txBody>
      </p:sp>
      <p:sp>
        <p:nvSpPr>
          <p:cNvPr id="84" name="CustomShape 8"/>
          <p:cNvSpPr/>
          <p:nvPr/>
        </p:nvSpPr>
        <p:spPr>
          <a:xfrm>
            <a:off x="6696000" y="4752000"/>
            <a:ext cx="2520000" cy="2123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0" lang="fr-FR" sz="1300" spc="-1" strike="noStrike">
                <a:latin typeface="Cursive standard"/>
              </a:rPr>
              <a:t>- faire des liens avec d’autres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histoires/avec la vie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faire des hypothèses sur les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 </a:t>
            </a:r>
            <a:r>
              <a:rPr b="0" lang="fr-FR" sz="1300" spc="-1" strike="noStrike">
                <a:latin typeface="Cursive standard"/>
              </a:rPr>
              <a:t>intentions de l’auteur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- exprimer son avis, son </a:t>
            </a:r>
            <a:endParaRPr b="0" lang="fr-FR" sz="1300" spc="-1" strike="noStrike">
              <a:latin typeface="Arial"/>
            </a:endParaRPr>
          </a:p>
          <a:p>
            <a:r>
              <a:rPr b="0" lang="fr-FR" sz="1300" spc="-1" strike="noStrike">
                <a:latin typeface="Cursive standard"/>
              </a:rPr>
              <a:t>ressenti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85" name="CustomShape 9"/>
          <p:cNvSpPr/>
          <p:nvPr/>
        </p:nvSpPr>
        <p:spPr>
          <a:xfrm>
            <a:off x="540000" y="1188720"/>
            <a:ext cx="2484000" cy="2015280"/>
          </a:xfrm>
          <a:prstGeom prst="rect">
            <a:avLst/>
          </a:prstGeom>
          <a:blipFill rotWithShape="0">
            <a:blip r:embed="rId1"/>
            <a:tile/>
          </a:blip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3600" spc="-1" strike="noStrike">
                <a:latin typeface="Arial"/>
              </a:rPr>
              <a:t>prélever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86" name="CustomShape 10"/>
          <p:cNvSpPr/>
          <p:nvPr/>
        </p:nvSpPr>
        <p:spPr>
          <a:xfrm>
            <a:off x="3780000" y="1189080"/>
            <a:ext cx="2268000" cy="2015280"/>
          </a:xfrm>
          <a:prstGeom prst="rect">
            <a:avLst/>
          </a:prstGeom>
          <a:blipFill rotWithShape="0">
            <a:blip r:embed="rId2"/>
            <a:tile/>
          </a:blip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3600" spc="-1" strike="noStrike">
                <a:latin typeface="Arial"/>
              </a:rPr>
              <a:t>inférer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87" name="CustomShape 11"/>
          <p:cNvSpPr/>
          <p:nvPr/>
        </p:nvSpPr>
        <p:spPr>
          <a:xfrm>
            <a:off x="6668280" y="1166760"/>
            <a:ext cx="2511720" cy="2037240"/>
          </a:xfrm>
          <a:prstGeom prst="rect">
            <a:avLst/>
          </a:prstGeom>
          <a:blipFill rotWithShape="0">
            <a:blip r:embed="rId3"/>
            <a:tile/>
          </a:blip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3600" spc="-1" strike="noStrike">
                <a:latin typeface="Arial"/>
              </a:rPr>
              <a:t>interpréter</a:t>
            </a:r>
            <a:endParaRPr b="0" lang="fr-FR" sz="3600" spc="-1" strike="noStrike">
              <a:latin typeface="Arial"/>
            </a:endParaRPr>
          </a:p>
          <a:p>
            <a:pPr algn="ctr"/>
            <a:r>
              <a:rPr b="0" lang="fr-FR" sz="3600" spc="-1" strike="noStrike">
                <a:latin typeface="Arial"/>
              </a:rPr>
              <a:t>apprécier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88" name="TextShape 12"/>
          <p:cNvSpPr txBox="1"/>
          <p:nvPr/>
        </p:nvSpPr>
        <p:spPr>
          <a:xfrm>
            <a:off x="7452000" y="1166760"/>
            <a:ext cx="1092240" cy="566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200" spc="-1" strike="noStrike">
                <a:latin typeface="Arial"/>
              </a:rPr>
              <a:t>compétence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89" name="TextShape 13"/>
          <p:cNvSpPr txBox="1"/>
          <p:nvPr/>
        </p:nvSpPr>
        <p:spPr>
          <a:xfrm>
            <a:off x="4380120" y="1305360"/>
            <a:ext cx="1091880" cy="566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200" spc="-1" strike="noStrike">
                <a:latin typeface="Arial"/>
              </a:rPr>
              <a:t>compétence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0" name="TextShape 14"/>
          <p:cNvSpPr txBox="1"/>
          <p:nvPr/>
        </p:nvSpPr>
        <p:spPr>
          <a:xfrm>
            <a:off x="1353600" y="1259640"/>
            <a:ext cx="1310400" cy="93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fr-FR" sz="1800" spc="-1" strike="noStrike">
              <a:latin typeface="Arial"/>
            </a:endParaRPr>
          </a:p>
          <a:p>
            <a:r>
              <a:rPr b="0" lang="fr-FR" sz="1200" spc="-1" strike="noStrike">
                <a:latin typeface="Arial"/>
              </a:rPr>
              <a:t>compétence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1" name="Freeform 15"/>
          <p:cNvSpPr/>
          <p:nvPr/>
        </p:nvSpPr>
        <p:spPr>
          <a:xfrm>
            <a:off x="1080000" y="864000"/>
            <a:ext cx="7776360" cy="360"/>
          </a:xfrm>
          <a:custGeom>
            <a:avLst/>
            <a:gdLst/>
            <a:ahLst/>
            <a:rect l="0" t="0" r="r" b="b"/>
            <a:pathLst>
              <a:path w="21601" h="1">
                <a:moveTo>
                  <a:pt x="0" y="0"/>
                </a:moveTo>
                <a:lnTo>
                  <a:pt x="21600" y="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92" name="TextShape 16"/>
          <p:cNvSpPr txBox="1"/>
          <p:nvPr/>
        </p:nvSpPr>
        <p:spPr>
          <a:xfrm>
            <a:off x="2736000" y="553680"/>
            <a:ext cx="4032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1800" spc="-1" strike="noStrike">
                <a:latin typeface="Arial"/>
              </a:rPr>
              <a:t>Tâches de plus en plus complexes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2"/>
          <p:cNvSpPr/>
          <p:nvPr/>
        </p:nvSpPr>
        <p:spPr>
          <a:xfrm>
            <a:off x="398160" y="1204920"/>
            <a:ext cx="1469160" cy="514440"/>
          </a:xfrm>
          <a:custGeom>
            <a:avLst/>
            <a:gdLst/>
            <a:ahLst/>
            <a:rect l="0" t="0" r="r" b="b"/>
            <a:pathLst>
              <a:path w="4082" h="1431">
                <a:moveTo>
                  <a:pt x="238" y="0"/>
                </a:moveTo>
                <a:cubicBezTo>
                  <a:pt x="119" y="0"/>
                  <a:pt x="0" y="119"/>
                  <a:pt x="0" y="238"/>
                </a:cubicBezTo>
                <a:lnTo>
                  <a:pt x="0" y="1191"/>
                </a:lnTo>
                <a:cubicBezTo>
                  <a:pt x="0" y="1310"/>
                  <a:pt x="119" y="1430"/>
                  <a:pt x="238" y="1430"/>
                </a:cubicBezTo>
                <a:lnTo>
                  <a:pt x="3843" y="1430"/>
                </a:lnTo>
                <a:cubicBezTo>
                  <a:pt x="3962" y="1430"/>
                  <a:pt x="4081" y="1310"/>
                  <a:pt x="4081" y="1191"/>
                </a:cubicBezTo>
                <a:lnTo>
                  <a:pt x="4081" y="238"/>
                </a:lnTo>
                <a:cubicBezTo>
                  <a:pt x="4081" y="119"/>
                  <a:pt x="3962" y="0"/>
                  <a:pt x="3843" y="0"/>
                </a:cubicBezTo>
                <a:lnTo>
                  <a:pt x="238" y="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EXPLICITE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LITTERAL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2560" y="4274640"/>
            <a:ext cx="1469520" cy="514440"/>
          </a:xfrm>
          <a:custGeom>
            <a:avLst/>
            <a:gdLst/>
            <a:ahLst/>
            <a:rect l="0" t="0" r="r" b="b"/>
            <a:pathLst>
              <a:path w="4084" h="1431">
                <a:moveTo>
                  <a:pt x="238" y="0"/>
                </a:moveTo>
                <a:cubicBezTo>
                  <a:pt x="119" y="0"/>
                  <a:pt x="0" y="119"/>
                  <a:pt x="0" y="238"/>
                </a:cubicBezTo>
                <a:lnTo>
                  <a:pt x="0" y="1191"/>
                </a:lnTo>
                <a:cubicBezTo>
                  <a:pt x="0" y="1310"/>
                  <a:pt x="119" y="1430"/>
                  <a:pt x="238" y="1430"/>
                </a:cubicBezTo>
                <a:lnTo>
                  <a:pt x="3844" y="1430"/>
                </a:lnTo>
                <a:cubicBezTo>
                  <a:pt x="3963" y="1430"/>
                  <a:pt x="4083" y="1310"/>
                  <a:pt x="4083" y="1191"/>
                </a:cubicBezTo>
                <a:lnTo>
                  <a:pt x="4083" y="238"/>
                </a:lnTo>
                <a:cubicBezTo>
                  <a:pt x="4083" y="119"/>
                  <a:pt x="3963" y="0"/>
                  <a:pt x="3844" y="0"/>
                </a:cubicBezTo>
                <a:lnTo>
                  <a:pt x="238" y="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IMPLICITE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2562840" y="5148000"/>
            <a:ext cx="1469160" cy="514440"/>
          </a:xfrm>
          <a:custGeom>
            <a:avLst/>
            <a:gdLst/>
            <a:ahLst/>
            <a:rect l="0" t="0" r="r" b="b"/>
            <a:pathLst>
              <a:path w="4082" h="1431">
                <a:moveTo>
                  <a:pt x="238" y="0"/>
                </a:moveTo>
                <a:cubicBezTo>
                  <a:pt x="119" y="0"/>
                  <a:pt x="0" y="119"/>
                  <a:pt x="0" y="238"/>
                </a:cubicBezTo>
                <a:lnTo>
                  <a:pt x="0" y="1191"/>
                </a:lnTo>
                <a:cubicBezTo>
                  <a:pt x="0" y="1310"/>
                  <a:pt x="119" y="1430"/>
                  <a:pt x="238" y="1430"/>
                </a:cubicBezTo>
                <a:lnTo>
                  <a:pt x="3843" y="1430"/>
                </a:lnTo>
                <a:cubicBezTo>
                  <a:pt x="3962" y="1430"/>
                  <a:pt x="4081" y="1310"/>
                  <a:pt x="4081" y="1191"/>
                </a:cubicBezTo>
                <a:lnTo>
                  <a:pt x="4081" y="238"/>
                </a:lnTo>
                <a:cubicBezTo>
                  <a:pt x="4081" y="119"/>
                  <a:pt x="3962" y="0"/>
                  <a:pt x="3843" y="0"/>
                </a:cubicBezTo>
                <a:lnTo>
                  <a:pt x="238" y="0"/>
                </a:lnTo>
              </a:path>
            </a:pathLst>
          </a:cu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interpréter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apprécier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2520000" y="3348000"/>
            <a:ext cx="1469520" cy="514440"/>
          </a:xfrm>
          <a:custGeom>
            <a:avLst/>
            <a:gdLst/>
            <a:ahLst/>
            <a:rect l="0" t="0" r="r" b="b"/>
            <a:pathLst>
              <a:path w="4084" h="1431">
                <a:moveTo>
                  <a:pt x="238" y="0"/>
                </a:moveTo>
                <a:cubicBezTo>
                  <a:pt x="119" y="0"/>
                  <a:pt x="0" y="119"/>
                  <a:pt x="0" y="238"/>
                </a:cubicBezTo>
                <a:lnTo>
                  <a:pt x="0" y="1191"/>
                </a:lnTo>
                <a:cubicBezTo>
                  <a:pt x="0" y="1310"/>
                  <a:pt x="119" y="1430"/>
                  <a:pt x="238" y="1430"/>
                </a:cubicBezTo>
                <a:lnTo>
                  <a:pt x="3844" y="1430"/>
                </a:lnTo>
                <a:cubicBezTo>
                  <a:pt x="3963" y="1430"/>
                  <a:pt x="4083" y="1310"/>
                  <a:pt x="4083" y="1191"/>
                </a:cubicBezTo>
                <a:lnTo>
                  <a:pt x="4083" y="238"/>
                </a:lnTo>
                <a:cubicBezTo>
                  <a:pt x="4083" y="119"/>
                  <a:pt x="3963" y="0"/>
                  <a:pt x="3844" y="0"/>
                </a:cubicBezTo>
                <a:lnTo>
                  <a:pt x="238" y="0"/>
                </a:lnTo>
              </a:path>
            </a:pathLst>
          </a:custGeom>
          <a:solidFill>
            <a:srgbClr val="ff9900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inférer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2520360" y="1069920"/>
            <a:ext cx="1469520" cy="514440"/>
          </a:xfrm>
          <a:custGeom>
            <a:avLst/>
            <a:gdLst/>
            <a:ahLst/>
            <a:rect l="0" t="0" r="r" b="b"/>
            <a:pathLst>
              <a:path w="4084" h="1431">
                <a:moveTo>
                  <a:pt x="238" y="0"/>
                </a:moveTo>
                <a:cubicBezTo>
                  <a:pt x="119" y="0"/>
                  <a:pt x="0" y="119"/>
                  <a:pt x="0" y="238"/>
                </a:cubicBezTo>
                <a:lnTo>
                  <a:pt x="0" y="1191"/>
                </a:lnTo>
                <a:cubicBezTo>
                  <a:pt x="0" y="1310"/>
                  <a:pt x="119" y="1430"/>
                  <a:pt x="238" y="1430"/>
                </a:cubicBezTo>
                <a:lnTo>
                  <a:pt x="3844" y="1430"/>
                </a:lnTo>
                <a:cubicBezTo>
                  <a:pt x="3963" y="1430"/>
                  <a:pt x="4083" y="1310"/>
                  <a:pt x="4083" y="1191"/>
                </a:cubicBezTo>
                <a:lnTo>
                  <a:pt x="4083" y="238"/>
                </a:lnTo>
                <a:cubicBezTo>
                  <a:pt x="4083" y="119"/>
                  <a:pt x="3963" y="0"/>
                  <a:pt x="3844" y="0"/>
                </a:cubicBezTo>
                <a:lnTo>
                  <a:pt x="238" y="0"/>
                </a:lnTo>
              </a:path>
            </a:pathLst>
          </a:custGeom>
          <a:solidFill>
            <a:srgbClr val="00cc33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fr-FR" sz="1800" spc="-1" strike="noStrike">
                <a:latin typeface="Arial"/>
              </a:rPr>
              <a:t>prélever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9" name="Freeform 7"/>
          <p:cNvSpPr/>
          <p:nvPr/>
        </p:nvSpPr>
        <p:spPr>
          <a:xfrm>
            <a:off x="1972080" y="4564080"/>
            <a:ext cx="590760" cy="872280"/>
          </a:xfrm>
          <a:custGeom>
            <a:avLst/>
            <a:gdLst/>
            <a:ahLst/>
            <a:rect l="0" t="0" r="r" b="b"/>
            <a:pathLst>
              <a:path w="1641" h="2423">
                <a:moveTo>
                  <a:pt x="0" y="0"/>
                </a:moveTo>
                <a:lnTo>
                  <a:pt x="1640" y="2422"/>
                </a:lnTo>
              </a:path>
            </a:pathLst>
          </a:custGeom>
          <a:noFill/>
          <a:ln>
            <a:solidFill>
              <a:srgbClr val="000000"/>
            </a:solidFill>
          </a:ln>
        </p:spPr>
      </p:sp>
      <p:sp>
        <p:nvSpPr>
          <p:cNvPr id="100" name="Freeform 8"/>
          <p:cNvSpPr/>
          <p:nvPr/>
        </p:nvSpPr>
        <p:spPr>
          <a:xfrm>
            <a:off x="2004840" y="3636000"/>
            <a:ext cx="515520" cy="864000"/>
          </a:xfrm>
          <a:custGeom>
            <a:avLst/>
            <a:gdLst/>
            <a:ahLst/>
            <a:rect l="0" t="0" r="r" b="b"/>
            <a:pathLst>
              <a:path w="1432" h="2400">
                <a:moveTo>
                  <a:pt x="0" y="2399"/>
                </a:moveTo>
                <a:lnTo>
                  <a:pt x="1431" y="0"/>
                </a:lnTo>
              </a:path>
            </a:pathLst>
          </a:custGeom>
          <a:noFill/>
          <a:ln>
            <a:solidFill>
              <a:srgbClr val="000000"/>
            </a:solidFill>
          </a:ln>
        </p:spPr>
      </p:sp>
      <p:sp>
        <p:nvSpPr>
          <p:cNvPr id="101" name="Freeform 9"/>
          <p:cNvSpPr/>
          <p:nvPr/>
        </p:nvSpPr>
        <p:spPr>
          <a:xfrm>
            <a:off x="1867320" y="1332000"/>
            <a:ext cx="653400" cy="98280"/>
          </a:xfrm>
          <a:custGeom>
            <a:avLst/>
            <a:gdLst/>
            <a:ahLst/>
            <a:rect l="0" t="0" r="r" b="b"/>
            <a:pathLst>
              <a:path w="1815" h="273">
                <a:moveTo>
                  <a:pt x="0" y="272"/>
                </a:moveTo>
                <a:lnTo>
                  <a:pt x="1814" y="0"/>
                </a:lnTo>
              </a:path>
            </a:pathLst>
          </a:custGeom>
          <a:noFill/>
          <a:ln>
            <a:solidFill>
              <a:srgbClr val="000000"/>
            </a:solidFill>
          </a:ln>
        </p:spPr>
      </p:sp>
      <p:sp>
        <p:nvSpPr>
          <p:cNvPr id="102" name="CustomShape 10"/>
          <p:cNvSpPr/>
          <p:nvPr/>
        </p:nvSpPr>
        <p:spPr>
          <a:xfrm>
            <a:off x="5760000" y="1332000"/>
            <a:ext cx="3845520" cy="720000"/>
          </a:xfrm>
          <a:custGeom>
            <a:avLst/>
            <a:gdLst/>
            <a:ahLst/>
            <a:rect l="0" t="0" r="r" b="b"/>
            <a:pathLst>
              <a:path w="1068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0349" y="2001"/>
                </a:lnTo>
                <a:cubicBezTo>
                  <a:pt x="10516" y="2001"/>
                  <a:pt x="10683" y="1834"/>
                  <a:pt x="10683" y="1667"/>
                </a:cubicBezTo>
                <a:lnTo>
                  <a:pt x="10683" y="333"/>
                </a:lnTo>
                <a:cubicBezTo>
                  <a:pt x="10683" y="166"/>
                  <a:pt x="10516" y="0"/>
                  <a:pt x="10349" y="0"/>
                </a:cubicBezTo>
                <a:lnTo>
                  <a:pt x="333" y="0"/>
                </a:lnTo>
              </a:path>
            </a:pathLst>
          </a:custGeom>
          <a:solidFill>
            <a:srgbClr val="00aaa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1800" spc="-1" strike="noStrike">
                <a:latin typeface="Arial"/>
              </a:rPr>
              <a:t>- Lieux / temps 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400" spc="-1" strike="noStrike">
                <a:latin typeface="Arial"/>
              </a:rPr>
              <a:t>(s’ils sont importants pour comprendre l’histoire.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3" name="CustomShape 11"/>
          <p:cNvSpPr/>
          <p:nvPr/>
        </p:nvSpPr>
        <p:spPr>
          <a:xfrm>
            <a:off x="5760360" y="2052360"/>
            <a:ext cx="3845520" cy="720000"/>
          </a:xfrm>
          <a:custGeom>
            <a:avLst/>
            <a:gdLst/>
            <a:ahLst/>
            <a:rect l="0" t="0" r="r" b="b"/>
            <a:pathLst>
              <a:path w="1068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0349" y="2001"/>
                </a:lnTo>
                <a:cubicBezTo>
                  <a:pt x="10516" y="2001"/>
                  <a:pt x="10683" y="1834"/>
                  <a:pt x="10683" y="1667"/>
                </a:cubicBezTo>
                <a:lnTo>
                  <a:pt x="10683" y="333"/>
                </a:lnTo>
                <a:cubicBezTo>
                  <a:pt x="10683" y="166"/>
                  <a:pt x="10516" y="0"/>
                  <a:pt x="10349" y="0"/>
                </a:cubicBezTo>
                <a:lnTo>
                  <a:pt x="333" y="0"/>
                </a:lnTo>
              </a:path>
            </a:pathLst>
          </a:custGeom>
          <a:solidFill>
            <a:srgbClr val="00aaa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1800" spc="-1" strike="noStrike">
                <a:latin typeface="Arial"/>
              </a:rPr>
              <a:t>- personnages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400" spc="-1" strike="noStrike">
                <a:latin typeface="Arial"/>
              </a:rPr>
              <a:t>Identité, caractéristiques, états mentaux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4" name="CustomShape 12"/>
          <p:cNvSpPr/>
          <p:nvPr/>
        </p:nvSpPr>
        <p:spPr>
          <a:xfrm>
            <a:off x="5760720" y="2772720"/>
            <a:ext cx="3845520" cy="720000"/>
          </a:xfrm>
          <a:custGeom>
            <a:avLst/>
            <a:gdLst/>
            <a:ahLst/>
            <a:rect l="0" t="0" r="r" b="b"/>
            <a:pathLst>
              <a:path w="1068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0349" y="2001"/>
                </a:lnTo>
                <a:cubicBezTo>
                  <a:pt x="10516" y="2001"/>
                  <a:pt x="10683" y="1834"/>
                  <a:pt x="10683" y="1667"/>
                </a:cubicBezTo>
                <a:lnTo>
                  <a:pt x="10683" y="333"/>
                </a:lnTo>
                <a:cubicBezTo>
                  <a:pt x="10683" y="166"/>
                  <a:pt x="10516" y="0"/>
                  <a:pt x="10349" y="0"/>
                </a:cubicBezTo>
                <a:lnTo>
                  <a:pt x="333" y="0"/>
                </a:lnTo>
              </a:path>
            </a:pathLst>
          </a:custGeom>
          <a:solidFill>
            <a:srgbClr val="00aaa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1800" spc="-1" strike="noStrike">
                <a:latin typeface="Arial"/>
              </a:rPr>
              <a:t>- actions, événements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5" name="Freeform 13"/>
          <p:cNvSpPr/>
          <p:nvPr/>
        </p:nvSpPr>
        <p:spPr>
          <a:xfrm>
            <a:off x="3989880" y="1332000"/>
            <a:ext cx="1770480" cy="288360"/>
          </a:xfrm>
          <a:custGeom>
            <a:avLst/>
            <a:gdLst/>
            <a:ahLst/>
            <a:rect l="0" t="0" r="r" b="b"/>
            <a:pathLst>
              <a:path w="4918" h="801">
                <a:moveTo>
                  <a:pt x="0" y="0"/>
                </a:moveTo>
                <a:lnTo>
                  <a:pt x="4917" y="800"/>
                </a:lnTo>
              </a:path>
            </a:pathLst>
          </a:custGeom>
          <a:noFill/>
          <a:ln>
            <a:solidFill>
              <a:srgbClr val="000000"/>
            </a:solidFill>
          </a:ln>
        </p:spPr>
      </p:sp>
      <p:sp>
        <p:nvSpPr>
          <p:cNvPr id="106" name="Freeform 14"/>
          <p:cNvSpPr/>
          <p:nvPr/>
        </p:nvSpPr>
        <p:spPr>
          <a:xfrm>
            <a:off x="3989880" y="1332000"/>
            <a:ext cx="1770840" cy="1080360"/>
          </a:xfrm>
          <a:custGeom>
            <a:avLst/>
            <a:gdLst/>
            <a:ahLst/>
            <a:rect l="0" t="0" r="r" b="b"/>
            <a:pathLst>
              <a:path w="4919" h="3001">
                <a:moveTo>
                  <a:pt x="0" y="0"/>
                </a:moveTo>
                <a:lnTo>
                  <a:pt x="4918" y="3000"/>
                </a:lnTo>
              </a:path>
            </a:pathLst>
          </a:custGeom>
          <a:noFill/>
          <a:ln>
            <a:solidFill>
              <a:srgbClr val="000000"/>
            </a:solidFill>
          </a:ln>
        </p:spPr>
      </p:sp>
      <p:sp>
        <p:nvSpPr>
          <p:cNvPr id="107" name="Freeform 15"/>
          <p:cNvSpPr/>
          <p:nvPr/>
        </p:nvSpPr>
        <p:spPr>
          <a:xfrm>
            <a:off x="3989880" y="1332000"/>
            <a:ext cx="1771200" cy="1728360"/>
          </a:xfrm>
          <a:custGeom>
            <a:avLst/>
            <a:gdLst/>
            <a:ahLst/>
            <a:rect l="0" t="0" r="r" b="b"/>
            <a:pathLst>
              <a:path w="4920" h="4801">
                <a:moveTo>
                  <a:pt x="0" y="0"/>
                </a:moveTo>
                <a:lnTo>
                  <a:pt x="4919" y="4800"/>
                </a:lnTo>
              </a:path>
            </a:pathLst>
          </a:custGeom>
          <a:noFill/>
          <a:ln>
            <a:solidFill>
              <a:srgbClr val="000000"/>
            </a:solidFill>
          </a:ln>
        </p:spPr>
      </p:sp>
      <p:sp>
        <p:nvSpPr>
          <p:cNvPr id="108" name="Freeform 16"/>
          <p:cNvSpPr/>
          <p:nvPr/>
        </p:nvSpPr>
        <p:spPr>
          <a:xfrm>
            <a:off x="3989160" y="1692000"/>
            <a:ext cx="1771200" cy="1944360"/>
          </a:xfrm>
          <a:custGeom>
            <a:avLst/>
            <a:gdLst/>
            <a:ahLst/>
            <a:rect l="0" t="0" r="r" b="b"/>
            <a:pathLst>
              <a:path w="4920" h="5401">
                <a:moveTo>
                  <a:pt x="0" y="5400"/>
                </a:moveTo>
                <a:lnTo>
                  <a:pt x="4919" y="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09" name="Freeform 17"/>
          <p:cNvSpPr/>
          <p:nvPr/>
        </p:nvSpPr>
        <p:spPr>
          <a:xfrm>
            <a:off x="3989160" y="2412000"/>
            <a:ext cx="1771200" cy="1224360"/>
          </a:xfrm>
          <a:custGeom>
            <a:avLst/>
            <a:gdLst/>
            <a:ahLst/>
            <a:rect l="0" t="0" r="r" b="b"/>
            <a:pathLst>
              <a:path w="4920" h="3401">
                <a:moveTo>
                  <a:pt x="0" y="3400"/>
                </a:moveTo>
                <a:lnTo>
                  <a:pt x="4919" y="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0" name="Freeform 18"/>
          <p:cNvSpPr/>
          <p:nvPr/>
        </p:nvSpPr>
        <p:spPr>
          <a:xfrm>
            <a:off x="3989160" y="3060000"/>
            <a:ext cx="1771200" cy="576360"/>
          </a:xfrm>
          <a:custGeom>
            <a:avLst/>
            <a:gdLst/>
            <a:ahLst/>
            <a:rect l="0" t="0" r="r" b="b"/>
            <a:pathLst>
              <a:path w="4920" h="1601">
                <a:moveTo>
                  <a:pt x="0" y="1600"/>
                </a:moveTo>
                <a:lnTo>
                  <a:pt x="4919" y="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1" name="CustomShape 19"/>
          <p:cNvSpPr/>
          <p:nvPr/>
        </p:nvSpPr>
        <p:spPr>
          <a:xfrm>
            <a:off x="5760360" y="4284360"/>
            <a:ext cx="3845520" cy="720000"/>
          </a:xfrm>
          <a:custGeom>
            <a:avLst/>
            <a:gdLst/>
            <a:ahLst/>
            <a:rect l="0" t="0" r="r" b="b"/>
            <a:pathLst>
              <a:path w="1068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0349" y="2001"/>
                </a:lnTo>
                <a:cubicBezTo>
                  <a:pt x="10516" y="2001"/>
                  <a:pt x="10683" y="1834"/>
                  <a:pt x="10683" y="1667"/>
                </a:cubicBezTo>
                <a:lnTo>
                  <a:pt x="10683" y="333"/>
                </a:lnTo>
                <a:cubicBezTo>
                  <a:pt x="10683" y="166"/>
                  <a:pt x="10516" y="0"/>
                  <a:pt x="10349" y="0"/>
                </a:cubicBezTo>
                <a:lnTo>
                  <a:pt x="333" y="0"/>
                </a:lnTo>
              </a:path>
            </a:pathLst>
          </a:custGeom>
          <a:solidFill>
            <a:srgbClr val="00aaa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1800" spc="-1" strike="noStrike">
                <a:latin typeface="Arial"/>
              </a:rPr>
              <a:t>Faire des hypothèses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1" lang="fr-FR" sz="1800" spc="-1" strike="noStrike">
                <a:latin typeface="Arial"/>
              </a:rPr>
              <a:t> </a:t>
            </a:r>
            <a:r>
              <a:rPr b="1" lang="fr-FR" sz="1800" spc="-1" strike="noStrike">
                <a:latin typeface="Arial"/>
              </a:rPr>
              <a:t>sur les intentions de l’auteur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2" name="CustomShape 20"/>
          <p:cNvSpPr/>
          <p:nvPr/>
        </p:nvSpPr>
        <p:spPr>
          <a:xfrm>
            <a:off x="5760720" y="5004720"/>
            <a:ext cx="3845520" cy="720000"/>
          </a:xfrm>
          <a:custGeom>
            <a:avLst/>
            <a:gdLst/>
            <a:ahLst/>
            <a:rect l="0" t="0" r="r" b="b"/>
            <a:pathLst>
              <a:path w="1068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0349" y="2001"/>
                </a:lnTo>
                <a:cubicBezTo>
                  <a:pt x="10516" y="2001"/>
                  <a:pt x="10683" y="1834"/>
                  <a:pt x="10683" y="1667"/>
                </a:cubicBezTo>
                <a:lnTo>
                  <a:pt x="10683" y="333"/>
                </a:lnTo>
                <a:cubicBezTo>
                  <a:pt x="10683" y="166"/>
                  <a:pt x="10516" y="0"/>
                  <a:pt x="10349" y="0"/>
                </a:cubicBezTo>
                <a:lnTo>
                  <a:pt x="333" y="0"/>
                </a:lnTo>
              </a:path>
            </a:pathLst>
          </a:custGeom>
          <a:solidFill>
            <a:srgbClr val="00aaa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1800" spc="-1" strike="noStrike">
                <a:latin typeface="Arial"/>
              </a:rPr>
              <a:t>- Faire des liens 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400" spc="-1" strike="noStrike">
                <a:latin typeface="Arial"/>
              </a:rPr>
              <a:t>Avec sa vie, avec d’autres œuvres.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3" name="CustomShape 21"/>
          <p:cNvSpPr/>
          <p:nvPr/>
        </p:nvSpPr>
        <p:spPr>
          <a:xfrm>
            <a:off x="5761080" y="5725080"/>
            <a:ext cx="3845520" cy="720000"/>
          </a:xfrm>
          <a:custGeom>
            <a:avLst/>
            <a:gdLst/>
            <a:ahLst/>
            <a:rect l="0" t="0" r="r" b="b"/>
            <a:pathLst>
              <a:path w="10684" h="2002">
                <a:moveTo>
                  <a:pt x="333" y="0"/>
                </a:moveTo>
                <a:cubicBezTo>
                  <a:pt x="166" y="0"/>
                  <a:pt x="0" y="166"/>
                  <a:pt x="0" y="333"/>
                </a:cubicBezTo>
                <a:lnTo>
                  <a:pt x="0" y="1667"/>
                </a:lnTo>
                <a:cubicBezTo>
                  <a:pt x="0" y="1834"/>
                  <a:pt x="166" y="2001"/>
                  <a:pt x="333" y="2001"/>
                </a:cubicBezTo>
                <a:lnTo>
                  <a:pt x="10349" y="2001"/>
                </a:lnTo>
                <a:cubicBezTo>
                  <a:pt x="10516" y="2001"/>
                  <a:pt x="10683" y="1834"/>
                  <a:pt x="10683" y="1667"/>
                </a:cubicBezTo>
                <a:lnTo>
                  <a:pt x="10683" y="333"/>
                </a:lnTo>
                <a:cubicBezTo>
                  <a:pt x="10683" y="166"/>
                  <a:pt x="10516" y="0"/>
                  <a:pt x="10349" y="0"/>
                </a:cubicBezTo>
                <a:lnTo>
                  <a:pt x="333" y="0"/>
                </a:lnTo>
              </a:path>
            </a:pathLst>
          </a:custGeom>
          <a:solidFill>
            <a:srgbClr val="00aaa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fr-FR" sz="1800" spc="-1" strike="noStrike">
                <a:latin typeface="Arial"/>
              </a:rPr>
              <a:t>- Exprimer son ressenti, son avis.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4" name="Freeform 22"/>
          <p:cNvSpPr/>
          <p:nvPr/>
        </p:nvSpPr>
        <p:spPr>
          <a:xfrm>
            <a:off x="4032000" y="4572000"/>
            <a:ext cx="1728720" cy="792360"/>
          </a:xfrm>
          <a:custGeom>
            <a:avLst/>
            <a:gdLst/>
            <a:ahLst/>
            <a:rect l="0" t="0" r="r" b="b"/>
            <a:pathLst>
              <a:path w="4802" h="2201">
                <a:moveTo>
                  <a:pt x="0" y="2200"/>
                </a:moveTo>
                <a:lnTo>
                  <a:pt x="4801" y="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5" name="Freeform 23"/>
          <p:cNvSpPr/>
          <p:nvPr/>
        </p:nvSpPr>
        <p:spPr>
          <a:xfrm>
            <a:off x="4032000" y="5364000"/>
            <a:ext cx="1728720" cy="360"/>
          </a:xfrm>
          <a:custGeom>
            <a:avLst/>
            <a:gdLst/>
            <a:ahLst/>
            <a:rect l="0" t="0" r="r" b="b"/>
            <a:pathLst>
              <a:path w="4802" h="1">
                <a:moveTo>
                  <a:pt x="0" y="0"/>
                </a:moveTo>
                <a:lnTo>
                  <a:pt x="4801" y="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6" name="Freeform 24"/>
          <p:cNvSpPr/>
          <p:nvPr/>
        </p:nvSpPr>
        <p:spPr>
          <a:xfrm>
            <a:off x="4032000" y="5364000"/>
            <a:ext cx="1729440" cy="720360"/>
          </a:xfrm>
          <a:custGeom>
            <a:avLst/>
            <a:gdLst/>
            <a:ahLst/>
            <a:rect l="0" t="0" r="r" b="b"/>
            <a:pathLst>
              <a:path w="4804" h="2001">
                <a:moveTo>
                  <a:pt x="0" y="0"/>
                </a:moveTo>
                <a:lnTo>
                  <a:pt x="4803" y="200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7" name="TextShape 25"/>
          <p:cNvSpPr txBox="1"/>
          <p:nvPr/>
        </p:nvSpPr>
        <p:spPr>
          <a:xfrm>
            <a:off x="1944000" y="360000"/>
            <a:ext cx="676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latin typeface="Arial"/>
              </a:rPr>
              <a:t>Compétences en jeu selon les demandes formulées aux élèves.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44000" y="144000"/>
            <a:ext cx="9792000" cy="7272000"/>
          </a:xfrm>
          <a:custGeom>
            <a:avLst/>
            <a:gdLst/>
            <a:ahLst/>
            <a:rect l="0" t="0" r="r" b="b"/>
            <a:pathLst>
              <a:path w="27202" h="20202">
                <a:moveTo>
                  <a:pt x="3366" y="0"/>
                </a:moveTo>
                <a:cubicBezTo>
                  <a:pt x="1683" y="0"/>
                  <a:pt x="0" y="1683"/>
                  <a:pt x="0" y="3366"/>
                </a:cubicBezTo>
                <a:lnTo>
                  <a:pt x="0" y="16834"/>
                </a:lnTo>
                <a:cubicBezTo>
                  <a:pt x="0" y="18517"/>
                  <a:pt x="1683" y="20201"/>
                  <a:pt x="3366" y="20201"/>
                </a:cubicBezTo>
                <a:lnTo>
                  <a:pt x="23834" y="20201"/>
                </a:lnTo>
                <a:cubicBezTo>
                  <a:pt x="25517" y="20201"/>
                  <a:pt x="27201" y="18517"/>
                  <a:pt x="27201" y="16834"/>
                </a:cubicBezTo>
                <a:lnTo>
                  <a:pt x="27201" y="3366"/>
                </a:lnTo>
                <a:cubicBezTo>
                  <a:pt x="27201" y="1683"/>
                  <a:pt x="25517" y="0"/>
                  <a:pt x="23834" y="0"/>
                </a:cubicBezTo>
                <a:lnTo>
                  <a:pt x="3366" y="0"/>
                </a:lnTo>
              </a:path>
            </a:pathLst>
          </a:custGeom>
          <a:noFill/>
          <a:ln w="2376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1296000" y="3528000"/>
            <a:ext cx="3564000" cy="3168000"/>
          </a:xfrm>
          <a:prstGeom prst="rect">
            <a:avLst/>
          </a:prstGeom>
          <a:ln>
            <a:noFill/>
          </a:ln>
        </p:spPr>
      </p:pic>
      <p:sp>
        <p:nvSpPr>
          <p:cNvPr id="120" name="CustomShape 2"/>
          <p:cNvSpPr/>
          <p:nvPr/>
        </p:nvSpPr>
        <p:spPr>
          <a:xfrm>
            <a:off x="3168000" y="1224000"/>
            <a:ext cx="4464000" cy="1800000"/>
          </a:xfrm>
          <a:prstGeom prst="cloudCallout">
            <a:avLst>
              <a:gd name="adj1" fmla="val -37449"/>
              <a:gd name="adj2" fmla="val 89129"/>
            </a:avLst>
          </a:prstGeom>
          <a:noFill/>
          <a:ln w="36000">
            <a:solidFill>
              <a:srgbClr val="3abcc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3200" spc="-1" strike="noStrike">
                <a:latin typeface="Arial"/>
              </a:rPr>
              <a:t>états mentaux ???</a:t>
            </a:r>
            <a:r>
              <a:rPr b="0" lang="fr-FR" sz="2400" spc="-1" strike="noStrike">
                <a:latin typeface="Arial"/>
              </a:rPr>
              <a:t> </a:t>
            </a:r>
            <a:endParaRPr b="0" lang="fr-FR" sz="24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Application>LibreOffice/6.0.2.1$Windows_X86_64 LibreOffice_project/f7f06a8f319e4b62f9bc5095aa112a65d2f3ac89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2018-12-15T17:12:41Z</dcterms:created>
  <dc:creator/>
  <dc:description/>
  <dc:language>fr-FR</dc:language>
  <cp:lastModifiedBy>Ecole Saint-Yan</cp:lastModifiedBy>
  <cp:lastPrinted>2019-03-05T13:33:22Z</cp:lastPrinted>
  <dcterms:modified xsi:type="dcterms:W3CDTF">2019-03-06T07:41:55Z</dcterms:modified>
  <cp:revision>42</cp:revision>
  <dc:subject/>
  <dc:title/>
</cp:coreProperties>
</file>