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25C7215-50A7-417D-A3AF-57BD5D416150}" type="slidenum">
              <a:t>‹N°›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923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BEEC8D5-45E1-400B-AB2E-FE1FE5914A22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45669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340B21-8971-4101-9B02-73F9FA63DBEF}" type="slidenum">
              <a:t>1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888815-44D2-4999-90C9-1C8CDBE6BDD6}" type="slidenum">
              <a:t>10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3F8C41-256D-4491-B6A4-F4ADF3A222A8}" type="slidenum">
              <a:t>11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053688-77C4-4899-B13D-1D05DF985B70}" type="slidenum">
              <a:t>12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6F5276-029A-4F64-88A1-25350875D848}" type="slidenum">
              <a:t>13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8387DA-C908-4920-915E-1B611369846F}" type="slidenum">
              <a:t>14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C0D9C8B-BCE6-4AB9-86B4-A66B71CDCE01}" type="slidenum">
              <a:t>15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136E679-AF84-43FD-B563-9A208BDC7DD4}" type="slidenum">
              <a:t>16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01CC699-F504-4974-A104-8837E545A0C8}" type="slidenum">
              <a:t>17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ACBB8CC-AF86-4393-A20F-773ADCB7A9A0}" type="slidenum">
              <a:t>18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17D634-34AD-4D15-BAB2-2A2D63A783D3}" type="slidenum">
              <a:t>19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48120E-9036-42DA-B94A-14D49279DB0F}" type="slidenum">
              <a:t>2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55A9C6-4EFC-4D0E-B97E-DA0279533BDA}" type="slidenum">
              <a:t>20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162844-EF0F-404B-86DC-AA1791344A45}" type="slidenum">
              <a:t>21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7A35A9-E5B9-4B58-A510-80B7FC5F98DD}" type="slidenum">
              <a:t>22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834924-101F-46F1-AAB9-C9C8FDB16B3B}" type="slidenum">
              <a:t>23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D12917-1DF9-46DA-B9CD-2F90BAD480C4}" type="slidenum">
              <a:t>24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5F56AE0-F331-4C2A-845F-A46D3AF2E076}" type="slidenum">
              <a:t>3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356515-0A16-4043-8B7B-9093FBA29288}" type="slidenum">
              <a:t>4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6FFA00F-99D4-4FF3-866D-2254D3000E85}" type="slidenum">
              <a:t>5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0B608F-D276-4F5E-B8C4-3DA5A112BE79}" type="slidenum">
              <a:t>6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4A92D7-4795-417C-AEC7-7084F5339B88}" type="slidenum">
              <a:t>7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8765C19-9655-4729-BFEC-F2267E1795D5}" type="slidenum">
              <a:t>8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7B2137-B14C-4D95-9CC7-01D83326C212}" type="slidenum">
              <a:t>9</a:t>
            </a:fld>
            <a:endParaRPr lang="zxx-none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F5F5CD-7B58-4157-B6D3-654B3FF02830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5239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43E1ED-A27F-4D51-8FA4-8DB9BEC95763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11515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FDC4E8-0E35-42E7-BBB7-F65C3D085A15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40915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24030C-29C6-4AD6-B89C-978ADE8F3F5B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62500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87FDD3-4B10-40F3-9497-4C94202390B5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0894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0636D3-DD01-475B-AA03-0E982119B403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52294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FEE7C3-4EB1-4109-B528-5FA884E2AC23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95610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2E7E81-FB52-4861-975B-1FA5ABB3036D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4178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329A4-BBC3-47CE-BB3C-F3275A443166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02778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C41374-C3C5-4177-BCE1-6488A7528AA3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19038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42CB30-EFE2-401B-943F-AEBF12AE98C5}" type="slidenum">
              <a:t>‹N°›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24804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zxx-none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56F2A1F-819B-412D-B4CA-313E990F0AEA}" type="slidenum">
              <a:t>‹N°›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zx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zxx-none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e-alain-savary.ens-lyon.fr/CAS/education-prioritaire/ressources/theme-1-perspectives-pedagogiques-et-educatives/lire-ecrire-parler-pour-apprendre-dans-toutes-les-disciplines/apprendre-a-lire-et-ecrire-en-education-prioritai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etitslivres.free.f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titslivres.free.fr/index_techniques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La production écrite au regard des activités d'écritures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68360" y="1620000"/>
            <a:ext cx="9071640" cy="52779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none"/>
              <a:t>Il y a 3 activités d'écriture: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>
                <a:latin typeface="Arial" pitchFamily="34"/>
                <a:cs typeface="Arial" pitchFamily="34"/>
              </a:rPr>
              <a:t>►</a:t>
            </a:r>
            <a:r>
              <a:rPr lang="zxx-none" b="1">
                <a:latin typeface="Arial" pitchFamily="34"/>
                <a:cs typeface="Arial" pitchFamily="34"/>
              </a:rPr>
              <a:t>la calligraphie</a:t>
            </a:r>
            <a:r>
              <a:rPr lang="zxx-none">
                <a:latin typeface="Arial" pitchFamily="34"/>
                <a:cs typeface="Arial" pitchFamily="34"/>
              </a:rPr>
              <a:t> = apprendre à tracer les lettres, à copier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>
                <a:latin typeface="Arial" pitchFamily="34"/>
                <a:cs typeface="Arial" pitchFamily="34"/>
              </a:rPr>
              <a:t>►</a:t>
            </a:r>
            <a:r>
              <a:rPr lang="zxx-none" b="1">
                <a:latin typeface="Arial" pitchFamily="34"/>
                <a:cs typeface="Arial" pitchFamily="34"/>
              </a:rPr>
              <a:t>l'encodage</a:t>
            </a:r>
            <a:r>
              <a:rPr lang="zxx-none">
                <a:latin typeface="Arial" pitchFamily="34"/>
                <a:cs typeface="Arial" pitchFamily="34"/>
              </a:rPr>
              <a:t> = écrire des syllabes ou des mots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>
                <a:latin typeface="Arial" pitchFamily="34"/>
                <a:cs typeface="Arial" pitchFamily="34"/>
              </a:rPr>
              <a:t>►</a:t>
            </a:r>
            <a:r>
              <a:rPr lang="zxx-none" b="1">
                <a:solidFill>
                  <a:srgbClr val="2323DC"/>
                </a:solidFill>
                <a:latin typeface="Arial" pitchFamily="34"/>
                <a:cs typeface="Arial" pitchFamily="34"/>
              </a:rPr>
              <a:t>la production écrite</a:t>
            </a:r>
            <a:r>
              <a:rPr lang="zxx-none">
                <a:solidFill>
                  <a:srgbClr val="2323DC"/>
                </a:solidFill>
                <a:latin typeface="Arial" pitchFamily="34"/>
                <a:cs typeface="Arial" pitchFamily="34"/>
              </a:rPr>
              <a:t> = écrire quelque chose à quelqu'un c'est-à-dire que c'est une situation de communication différée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>
                <a:latin typeface="Arial" pitchFamily="34"/>
                <a:cs typeface="Arial" pitchFamily="34"/>
              </a:rPr>
              <a:t>La production écrite est donc une situation complexe.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 sz="3200" b="1">
                <a:solidFill>
                  <a:srgbClr val="0000FF"/>
                </a:solidFill>
              </a:rPr>
              <a:t>Etape 2: la mise en texte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40000" y="1490760"/>
            <a:ext cx="9071640" cy="5609520"/>
          </a:xfrm>
        </p:spPr>
        <p:txBody>
          <a:bodyPr/>
          <a:lstStyle/>
          <a:p>
            <a:pPr lvl="0"/>
            <a:r>
              <a:rPr lang="zxx-none" sz="2200" b="1"/>
              <a:t>Différents types d'organisation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/>
              <a:t>Dictée à l'adulte:</a:t>
            </a:r>
            <a:r>
              <a:rPr lang="zxx-none" sz="2200"/>
              <a:t> dictée de phrases à l'adulte qui écrit au tableau ou sur une feuille en insistant sur les normes d'écriture (usage des majuscules, ponctuation, utilisation des pronoms...) L'enseignant amène les élèves à bien différencier la langue orale et les particularités de la langue écrite.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/>
              <a:t>Ecriture tâtonnée:</a:t>
            </a:r>
            <a:r>
              <a:rPr lang="zxx-none" sz="2200"/>
              <a:t> un élève est secrétaire, un autre cherche l'orthographe des mots dans des outils de référence et le troisième vérifie le texte à écrire.  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/>
              <a:t>Ecriture autonome partielle:</a:t>
            </a:r>
            <a:r>
              <a:rPr lang="zxx-none" sz="2200"/>
              <a:t> l'élève est aidé par des structures de phrases données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/>
              <a:t>Ecriture autonome</a:t>
            </a:r>
            <a:r>
              <a:rPr lang="zxx-none" sz="2200"/>
              <a:t> avec des supports d'aide (imagier, grille de relecture, sous-main, affichage...)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>
                <a:latin typeface="Arial" pitchFamily="34"/>
                <a:cs typeface="Arial" pitchFamily="34"/>
              </a:rPr>
              <a:t>►</a:t>
            </a:r>
            <a:r>
              <a:rPr lang="zxx-none" sz="2200">
                <a:cs typeface="Arial" pitchFamily="34"/>
              </a:rPr>
              <a:t> Ces différents types d'organisation sont des supports de différenciation mais aussi de progressivité.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 sz="3200" b="1">
                <a:solidFill>
                  <a:srgbClr val="0000FF"/>
                </a:solidFill>
              </a:rPr>
              <a:t>Etape 3: la révision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68360" y="770760"/>
            <a:ext cx="9071640" cy="4989240"/>
          </a:xfrm>
        </p:spPr>
        <p:txBody>
          <a:bodyPr/>
          <a:lstStyle/>
          <a:p>
            <a:pPr lvl="0"/>
            <a:endParaRPr lang="zxx-none"/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On écrit pour être lu par un tiers. Il faut donc lire avec l'élève ce qu'il a écrit pour qu'il prenne conscience de l'adéquation entre ce qu'il voulait écrire et ce qu'on lit.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>
                <a:latin typeface="Arial" pitchFamily="34"/>
                <a:cs typeface="Arial" pitchFamily="34"/>
              </a:rPr>
              <a:t>→</a:t>
            </a:r>
            <a:r>
              <a:rPr lang="zxx-none">
                <a:cs typeface="Arial" pitchFamily="34"/>
              </a:rPr>
              <a:t> </a:t>
            </a:r>
            <a:r>
              <a:rPr lang="zxx-none"/>
              <a:t>Cela peut être pris en charge par l'enseignant ou un pair.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On peut introduire </a:t>
            </a:r>
            <a:r>
              <a:rPr lang="zxx-none" b="1"/>
              <a:t>progressivement</a:t>
            </a:r>
            <a:r>
              <a:rPr lang="zxx-none"/>
              <a:t> des outils de révisions.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Un exemple d'outil de révision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73280"/>
            <a:ext cx="8969040" cy="46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540000"/>
            <a:ext cx="9071640" cy="1561320"/>
          </a:xfrm>
        </p:spPr>
        <p:txBody>
          <a:bodyPr/>
          <a:lstStyle/>
          <a:p>
            <a:pPr lvl="0"/>
            <a:r>
              <a:rPr lang="zxx-none"/>
              <a:t>Comment faire de la production écrite dès la rentrée au CP?</a:t>
            </a:r>
            <a:br>
              <a:rPr lang="zxx-none"/>
            </a:br>
            <a:r>
              <a:rPr lang="zxx-none" sz="2200"/>
              <a:t>Un exemple de pratique d'écriture dès la GS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68360" y="1921320"/>
            <a:ext cx="9071640" cy="4018680"/>
          </a:xfrm>
        </p:spPr>
        <p:txBody>
          <a:bodyPr/>
          <a:lstStyle/>
          <a:p>
            <a:pPr lvl="0"/>
            <a:endParaRPr lang="zxx-none"/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Ne pas nier les pratiques réelles mises en place dès la GS.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>
                <a:hlinkClick r:id="rId3"/>
              </a:rPr>
              <a:t>http://centre-alain-savary.ens-lyon.fr/CAS/education-prioritaire/ressources/theme-1-perspectives-pedagogiques-et-educatives/lire-ecrire-parler-pour-apprendre-dans-toutes-les-disciplines/apprendre-a-lire-et-ecrire-en-education-prioritaire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"</a:t>
            </a:r>
            <a:r>
              <a:rPr lang="zxx-none" sz="2400"/>
              <a:t>Travailler l'écriture en atelier, c'est prendre conscience de la nécessaire réversibilité des procédures entre décodage et encodage d'une part, entre code et sens de l'autre"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zxx-none" sz="2400"/>
              <a:t>Dominique Bucheton – Yves Soulé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Une démarche défendue par André Ouzoulias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20000" y="1980000"/>
            <a:ext cx="9000000" cy="4320000"/>
          </a:xfrm>
        </p:spPr>
        <p:txBody>
          <a:bodyPr/>
          <a:lstStyle/>
          <a:p>
            <a:pPr lvl="0"/>
            <a:r>
              <a:rPr lang="zxx-none" b="1">
                <a:latin typeface="Arial" pitchFamily="34"/>
                <a:cs typeface="Arial" pitchFamily="34"/>
              </a:rPr>
              <a:t>►</a:t>
            </a:r>
            <a:r>
              <a:rPr lang="zxx-none" b="1">
                <a:cs typeface="Arial" pitchFamily="34"/>
              </a:rPr>
              <a:t> </a:t>
            </a:r>
            <a:r>
              <a:rPr lang="zxx-none" b="1"/>
              <a:t>Partir d'une situation générative</a:t>
            </a:r>
            <a:r>
              <a:rPr lang="zxx-none"/>
              <a:t>:</a:t>
            </a:r>
          </a:p>
          <a:p>
            <a:pPr lvl="0"/>
            <a:r>
              <a:rPr lang="zxx-none"/>
              <a:t>Il s’agit dans ces situations de « proposer aux élèves d’écrire de nouveaux textes en transformant localement un texte-matrice, qui sert de point de départ (Ouzoulias, 2004)»</a:t>
            </a:r>
          </a:p>
          <a:p>
            <a:pPr lvl="0"/>
            <a:endParaRPr lang="zxx-none"/>
          </a:p>
          <a:p>
            <a:pPr lvl="0"/>
            <a:endParaRPr lang="zxx-none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Exemple d'un texte matrice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77599" y="1799640"/>
            <a:ext cx="6652440" cy="49892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Une modification possible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18960" y="1385280"/>
            <a:ext cx="4001039" cy="58147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 sz="2800" b="1"/>
              <a:t>Lire et Ecrire,</a:t>
            </a:r>
            <a:r>
              <a:rPr lang="zxx-none" sz="2800"/>
              <a:t> une enquête menée sous la direction de Roland Goigoux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68360" y="1080000"/>
            <a:ext cx="9071640" cy="4989240"/>
          </a:xfrm>
        </p:spPr>
        <p:txBody>
          <a:bodyPr/>
          <a:lstStyle/>
          <a:p>
            <a:pPr lvl="0" algn="ctr"/>
            <a:endParaRPr lang="zxx-none" sz="2800"/>
          </a:p>
          <a:p>
            <a:pPr lvl="0" algn="l"/>
            <a:r>
              <a:rPr lang="zxx-none" sz="2800"/>
              <a:t>Une vaste enquête effectuée entre 2013 et 2015</a:t>
            </a:r>
          </a:p>
          <a:p>
            <a:pPr lvl="0"/>
            <a:r>
              <a:rPr lang="zxx-none" sz="2200"/>
              <a:t>2507 élèves</a:t>
            </a:r>
          </a:p>
          <a:p>
            <a:pPr lvl="0"/>
            <a:r>
              <a:rPr lang="zxx-none" sz="2200"/>
              <a:t>131 classes réparties sur 16 académies</a:t>
            </a:r>
          </a:p>
          <a:p>
            <a:pPr lvl="0"/>
            <a:r>
              <a:rPr lang="zxx-none" sz="2200"/>
              <a:t>60 chercheurs</a:t>
            </a:r>
          </a:p>
          <a:p>
            <a:pPr lvl="0"/>
            <a:r>
              <a:rPr lang="zxx-none" sz="2200"/>
              <a:t>70/80 collaborateurs,</a:t>
            </a:r>
          </a:p>
          <a:p>
            <a:pPr lvl="0"/>
            <a:r>
              <a:rPr lang="zxx-none" sz="2200"/>
              <a:t>140 enquêteurs (dont 60 chercheurs et 20 docteurs et doctorants)</a:t>
            </a:r>
          </a:p>
          <a:p>
            <a:pPr lvl="0"/>
            <a:endParaRPr lang="zxx-none" sz="2200"/>
          </a:p>
          <a:p>
            <a:pPr lvl="0"/>
            <a:r>
              <a:rPr lang="zxx-none" sz="2200">
                <a:latin typeface="Arial" pitchFamily="34"/>
                <a:cs typeface="Arial" pitchFamily="34"/>
              </a:rPr>
              <a:t>►</a:t>
            </a:r>
            <a:r>
              <a:rPr lang="zxx-none" sz="2200"/>
              <a:t>Il est donc légitime de proposer des tâches de production d’écrit aux lecteurs débutants, et ce malgré leur complexité.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Faire écrire pour enseigner la lecture, pourquoi?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/>
            <a:r>
              <a:rPr lang="zxx-none">
                <a:latin typeface="Arial" pitchFamily="34"/>
                <a:cs typeface="Arial" pitchFamily="34"/>
              </a:rPr>
              <a:t>Faire écrire des textes aux élèves aide à:</a:t>
            </a:r>
          </a:p>
          <a:p>
            <a:pPr lvl="0"/>
            <a:r>
              <a:rPr lang="zxx-none">
                <a:latin typeface="Arial" pitchFamily="34"/>
                <a:cs typeface="Arial" pitchFamily="34"/>
              </a:rPr>
              <a:t>→ comprendre que l'écriture note le langage et à accéder à la conscience lexicale (notion de mot)</a:t>
            </a:r>
          </a:p>
          <a:p>
            <a:pPr lvl="0"/>
            <a:r>
              <a:rPr lang="zxx-none">
                <a:latin typeface="Arial" pitchFamily="34"/>
                <a:cs typeface="Arial" pitchFamily="34"/>
              </a:rPr>
              <a:t>→ coordonner les différents niveaux d'articulation du texte (lettres→syllabes→mots→groupes de mots→ ponctuation→phrases→type de texte→typographie)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503999" y="540000"/>
            <a:ext cx="9071640" cy="6218280"/>
          </a:xfrm>
        </p:spPr>
        <p:txBody>
          <a:bodyPr/>
          <a:lstStyle/>
          <a:p>
            <a:pPr lvl="0"/>
            <a:r>
              <a:rPr lang="zxx-none">
                <a:latin typeface="Arial" pitchFamily="34"/>
                <a:cs typeface="Arial" pitchFamily="34"/>
              </a:rPr>
              <a:t>→ Cela aide à mieux comprendre l'acte de lire. La position d'émetteur éclaire l'activité du récepteur.</a:t>
            </a:r>
          </a:p>
          <a:p>
            <a:pPr lvl="0"/>
            <a:r>
              <a:rPr lang="zxx-none">
                <a:latin typeface="Arial" pitchFamily="34"/>
                <a:cs typeface="Arial" pitchFamily="34"/>
              </a:rPr>
              <a:t>→ Cela aide à différencier le langage oral et le langage écrit.</a:t>
            </a:r>
          </a:p>
          <a:p>
            <a:pPr lvl="0"/>
            <a:r>
              <a:rPr lang="zxx-none">
                <a:latin typeface="Arial" pitchFamily="34"/>
                <a:cs typeface="Arial" pitchFamily="34"/>
              </a:rPr>
              <a:t>Exemple:</a:t>
            </a:r>
          </a:p>
          <a:p>
            <a:pPr lvl="0"/>
            <a:endParaRPr lang="zxx-none">
              <a:latin typeface="Arial" pitchFamily="34"/>
              <a:cs typeface="Arial" pitchFamily="34"/>
            </a:endParaRPr>
          </a:p>
          <a:p>
            <a:pPr lvl="0"/>
            <a:endParaRPr lang="zxx-none">
              <a:latin typeface="Arial" pitchFamily="34"/>
              <a:cs typeface="Arial" pitchFamily="34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900000" y="3853080"/>
          <a:ext cx="8639280" cy="1379159"/>
        </p:xfrm>
        <a:graphic>
          <a:graphicData uri="http://schemas.openxmlformats.org/drawingml/2006/table">
            <a:tbl>
              <a:tblPr firstRow="1" bandRow="1"/>
              <a:tblGrid>
                <a:gridCol w="4319280">
                  <a:extLst>
                    <a:ext uri="{9D8B030D-6E8A-4147-A177-3AD203B41FA5}">
                      <a16:colId xmlns:a16="http://schemas.microsoft.com/office/drawing/2014/main" val="3965592126"/>
                    </a:ext>
                  </a:extLst>
                </a:gridCol>
                <a:gridCol w="4320360">
                  <a:extLst>
                    <a:ext uri="{9D8B030D-6E8A-4147-A177-3AD203B41FA5}">
                      <a16:colId xmlns:a16="http://schemas.microsoft.com/office/drawing/2014/main" val="677455509"/>
                    </a:ext>
                  </a:extLst>
                </a:gridCol>
              </a:tblGrid>
              <a:tr h="3434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3600" b="1" i="0" u="none" strike="noStrike" kern="1200">
                          <a:ln>
                            <a:noFill/>
                          </a:ln>
                          <a:latin typeface="Arial" pitchFamily="18"/>
                          <a:ea typeface="Andale Sans UI" pitchFamily="2"/>
                          <a:cs typeface="Tahoma" pitchFamily="2"/>
                        </a:rPr>
                        <a:t>Langage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3600" b="1" i="0" u="none" strike="noStrike" kern="1200">
                          <a:ln>
                            <a:noFill/>
                          </a:ln>
                          <a:latin typeface="Arial" pitchFamily="34"/>
                          <a:ea typeface="Arial" pitchFamily="34"/>
                          <a:cs typeface="Arial" pitchFamily="34"/>
                        </a:rPr>
                        <a:t> L</a:t>
                      </a:r>
                      <a:r>
                        <a:rPr lang="de-DE" sz="3600" b="1" i="0" u="none" strike="noStrike" kern="1200">
                          <a:ln>
                            <a:noFill/>
                          </a:ln>
                          <a:latin typeface="Arial" pitchFamily="18"/>
                          <a:ea typeface="Arial" pitchFamily="34"/>
                          <a:cs typeface="Arial" pitchFamily="34"/>
                        </a:rPr>
                        <a:t>angage écrit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37282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0" i="0" u="none" strike="noStrike" kern="1200">
                          <a:ln>
                            <a:noFill/>
                          </a:ln>
                          <a:latin typeface="Arial" pitchFamily="18"/>
                          <a:ea typeface="Andale Sans UI" pitchFamily="2"/>
                          <a:cs typeface="Tahoma" pitchFamily="2"/>
                        </a:rPr>
                        <a:t>Moi, hier, mon frère il a été à la mer.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2400" b="0" i="0" u="none" strike="noStrike" kern="1200">
                          <a:ln>
                            <a:noFill/>
                          </a:ln>
                          <a:latin typeface="Arial" pitchFamily="18"/>
                          <a:ea typeface="Andale Sans UI" pitchFamily="2"/>
                          <a:cs typeface="Tahoma" pitchFamily="2"/>
                        </a:rPr>
                        <a:t>Hier, mon frère est allé à la mer.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5279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778680"/>
          </a:xfrm>
        </p:spPr>
        <p:txBody>
          <a:bodyPr/>
          <a:lstStyle/>
          <a:p>
            <a:pPr lvl="0"/>
            <a:r>
              <a:rPr lang="zxx-none"/>
              <a:t>La production écrite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640" y="1259639"/>
            <a:ext cx="9720000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1800" y="4140000"/>
            <a:ext cx="9988200" cy="154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 rtl="0" hangingPunct="0"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zxx-none" sz="32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→ Cela aide à mémoriser des mots outils très fréquents</a:t>
            </a:r>
          </a:p>
          <a:p>
            <a:pPr lvl="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</a:pPr>
            <a:r>
              <a:rPr lang="zxx-none" sz="32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Exemple: avec, dans , au....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800" y="1692360"/>
            <a:ext cx="9988200" cy="154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 rtl="0" hangingPunct="0"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zxx-none" sz="3200" b="0" i="0" u="none" strike="noStrike" kern="120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→ Cela aide à découvrir les marques morphosyntaxiques (...s; ...nt)</a:t>
            </a:r>
          </a:p>
          <a:p>
            <a:pPr lvl="0" rtl="0" hangingPunct="0">
              <a:spcBef>
                <a:spcPts val="0"/>
              </a:spcBef>
              <a:spcAft>
                <a:spcPts val="1417"/>
              </a:spcAft>
              <a:buNone/>
              <a:tabLst/>
            </a:pPr>
            <a:endParaRPr lang="zxx-none" sz="3200" b="0" i="0" u="none" strike="noStrike" kern="120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8120" y="360000"/>
            <a:ext cx="7481879" cy="70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Imaginer des situations motivantes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none">
                <a:hlinkClick r:id="rId3"/>
              </a:rPr>
              <a:t>http://petitslivres.free.fr/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/>
              <a:t>Sur ce site, on trouve une vidéo présentant l'intérêt des mini-livres. Ils sont faciles à créer et donnent du sens à la production écrite qui va être diffusée. (lien avec le numérique - comité de lecture au sein de la classe – comité d'édition au sein de l'école)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>
                <a:hlinkClick r:id="rId4"/>
              </a:rPr>
              <a:t>http://petitslivres.free.fr/index_techniques.htm</a:t>
            </a:r>
          </a:p>
          <a:p>
            <a:pPr lvl="0">
              <a:buSzPct val="45000"/>
              <a:buFont typeface="StarSymbol"/>
              <a:buChar char="●"/>
            </a:pPr>
            <a:endParaRPr lang="zxx-non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4520" y="720000"/>
            <a:ext cx="9015480" cy="635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288360" y="410760"/>
            <a:ext cx="9071640" cy="7005599"/>
          </a:xfrm>
        </p:spPr>
        <p:txBody>
          <a:bodyPr/>
          <a:lstStyle/>
          <a:p>
            <a:pPr lvl="0" algn="ctr"/>
            <a:r>
              <a:rPr lang="zxx-none" sz="8800">
                <a:solidFill>
                  <a:srgbClr val="0000FF"/>
                </a:solidFill>
              </a:rPr>
              <a:t>Mutualisons en ateliers!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zxx-none" sz="4000">
                <a:solidFill>
                  <a:srgbClr val="0000FF"/>
                </a:solidFill>
              </a:rPr>
              <a:t>Un atelier en  autonomie : activités de   et réponses aux questions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zxx-none" sz="4000">
                <a:solidFill>
                  <a:srgbClr val="0000FF"/>
                </a:solidFill>
              </a:rPr>
              <a:t>Un atelier guidé avec Claude : organisation des ateliers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zxx-none" sz="4000">
                <a:solidFill>
                  <a:srgbClr val="0000FF"/>
                </a:solidFill>
              </a:rPr>
              <a:t>Un atelier guidé avec Elodie : activités de production d'écrits et réponses aux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Dans les programmes: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none" sz="2800"/>
              <a:t>« Au CP, la production de textes courts est alors articulée avec l'apprentissage de la lecture ; des textes d'appui, juste transformés sur quelques points, peuvent constituer de premières matrices pour une activité qui articule copie et production d'un texte neuf et cohérent. </a:t>
            </a:r>
            <a:r>
              <a:rPr lang="zxx-none" sz="2800">
                <a:solidFill>
                  <a:srgbClr val="FF0000"/>
                </a:solidFill>
              </a:rPr>
              <a:t>Le guidage du professeur est nécessaire</a:t>
            </a:r>
            <a:r>
              <a:rPr lang="zxx-none" sz="2800"/>
              <a:t> </a:t>
            </a:r>
            <a:r>
              <a:rPr lang="zxx-none" sz="2800">
                <a:solidFill>
                  <a:srgbClr val="FF0000"/>
                </a:solidFill>
              </a:rPr>
              <a:t>pour l'élaboration de textes</a:t>
            </a:r>
            <a:r>
              <a:rPr lang="zxx-none" sz="2800"/>
              <a:t> ; </a:t>
            </a:r>
            <a:r>
              <a:rPr lang="zxx-none" sz="2600">
                <a:solidFill>
                  <a:srgbClr val="0066CC"/>
                </a:solidFill>
              </a:rPr>
              <a:t>les échanges préparatoires sont constitutifs du travail du langage</a:t>
            </a:r>
            <a:r>
              <a:rPr lang="zxx-none" sz="2800">
                <a:solidFill>
                  <a:srgbClr val="0066CC"/>
                </a:solidFill>
              </a:rPr>
              <a:t> oral</a:t>
            </a:r>
            <a:r>
              <a:rPr lang="zxx-none" sz="2800"/>
              <a:t>. L'aide apportée par la dictée à l'adulte reste indispensable pour nombre d'élèves. »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800"/>
              <a:t>Produire un écrit = </a:t>
            </a:r>
            <a:r>
              <a:rPr lang="zxx-none" sz="2800">
                <a:solidFill>
                  <a:srgbClr val="0066CC"/>
                </a:solidFill>
              </a:rPr>
              <a:t>planifier</a:t>
            </a:r>
            <a:r>
              <a:rPr lang="zxx-none" sz="2800">
                <a:latin typeface="Arial" pitchFamily="34"/>
                <a:cs typeface="Arial" pitchFamily="34"/>
              </a:rPr>
              <a:t>→mettre en texte→ </a:t>
            </a:r>
            <a:r>
              <a:rPr lang="zxx-none" sz="2800">
                <a:solidFill>
                  <a:srgbClr val="FF0000"/>
                </a:solidFill>
                <a:latin typeface="Arial" pitchFamily="34"/>
                <a:cs typeface="Arial" pitchFamily="34"/>
              </a:rPr>
              <a:t>réviser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40000" y="644760"/>
            <a:ext cx="9071640" cy="1875240"/>
          </a:xfrm>
        </p:spPr>
        <p:txBody>
          <a:bodyPr>
            <a:spAutoFit/>
          </a:bodyPr>
          <a:lstStyle/>
          <a:p>
            <a:pPr lvl="0"/>
            <a:r>
              <a:rPr lang="zxx-none"/>
              <a:t>Comment mener cette activité complexe? </a:t>
            </a:r>
            <a:br>
              <a:rPr lang="zxx-none"/>
            </a:br>
            <a:endParaRPr lang="zxx-none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2160000"/>
            <a:ext cx="9071640" cy="4822200"/>
          </a:xfrm>
        </p:spPr>
        <p:txBody>
          <a:bodyPr>
            <a:spAutoFit/>
          </a:bodyPr>
          <a:lstStyle/>
          <a:p>
            <a:pPr lvl="0" algn="ctr"/>
            <a:r>
              <a:rPr lang="zxx-none" b="1">
                <a:solidFill>
                  <a:srgbClr val="0000FF"/>
                </a:solidFill>
              </a:rPr>
              <a:t>Etape 1: LA PLANIFICATION</a:t>
            </a:r>
          </a:p>
          <a:p>
            <a:pPr lvl="0" algn="l"/>
            <a:r>
              <a:rPr lang="zxx-none"/>
              <a:t>Dissocier planification et mise en texte.</a:t>
            </a:r>
          </a:p>
          <a:p>
            <a:pPr lvl="0" algn="l"/>
            <a:r>
              <a:rPr lang="zxx-none"/>
              <a:t>Travailler en amont sur le contenu pour bien leur faire comprendre les paramètres de la situation de communication écrite.</a:t>
            </a:r>
          </a:p>
          <a:p>
            <a:pPr lvl="0" algn="l"/>
            <a:r>
              <a:rPr lang="zxx-none"/>
              <a:t>Mettre en commun, oralement, les idées.</a:t>
            </a:r>
          </a:p>
          <a:p>
            <a:pPr lvl="0" algn="l"/>
            <a:r>
              <a:rPr lang="zxx-none"/>
              <a:t>Se créer un corpus de mots qui peuvent être utiles. Cela constituera un outil de références lors de la mise en mots.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Des exemples d'outils: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0200" y="2520000"/>
            <a:ext cx="8839800" cy="281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2340000"/>
            <a:ext cx="9000000" cy="299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8480" y="902520"/>
            <a:ext cx="7962480" cy="57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902520"/>
            <a:ext cx="8490960" cy="629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60000"/>
            <a:ext cx="918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7079" y="830879"/>
            <a:ext cx="8152920" cy="582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830879"/>
            <a:ext cx="8640000" cy="654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540000"/>
            <a:ext cx="9180000" cy="68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360000" cy="70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/>
            <a:endParaRPr lang="zxx-none" sz="4800"/>
          </a:p>
          <a:p>
            <a:pPr lvl="0" algn="ctr"/>
            <a:r>
              <a:rPr lang="zxx-none" sz="7200"/>
              <a:t>Pourquoi avoir des outils?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2840" y="1440000"/>
            <a:ext cx="9677160" cy="56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4519" y="222120"/>
            <a:ext cx="9105480" cy="103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911</Words>
  <Application>Microsoft Office PowerPoint</Application>
  <PresentationFormat>Grand écran</PresentationFormat>
  <Paragraphs>99</Paragraphs>
  <Slides>24</Slides>
  <Notes>24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Andale Sans UI</vt:lpstr>
      <vt:lpstr>Arial</vt:lpstr>
      <vt:lpstr>Calibri</vt:lpstr>
      <vt:lpstr>StarSymbol</vt:lpstr>
      <vt:lpstr>Tahoma</vt:lpstr>
      <vt:lpstr>Times New Roman</vt:lpstr>
      <vt:lpstr>Default</vt:lpstr>
      <vt:lpstr>La production écrite au regard des activités d'écritures</vt:lpstr>
      <vt:lpstr>La production écrite</vt:lpstr>
      <vt:lpstr>Dans les programmes:</vt:lpstr>
      <vt:lpstr>Comment mener cette activité complexe?  </vt:lpstr>
      <vt:lpstr>Des exemples d'outils:</vt:lpstr>
      <vt:lpstr>Présentation PowerPoint</vt:lpstr>
      <vt:lpstr>Présentation PowerPoint</vt:lpstr>
      <vt:lpstr>Présentation PowerPoint</vt:lpstr>
      <vt:lpstr>Présentation PowerPoint</vt:lpstr>
      <vt:lpstr>Etape 2: la mise en texte</vt:lpstr>
      <vt:lpstr>Etape 3: la révision</vt:lpstr>
      <vt:lpstr>Un exemple d'outil de révision</vt:lpstr>
      <vt:lpstr>Comment faire de la production écrite dès la rentrée au CP? Un exemple de pratique d'écriture dès la GS</vt:lpstr>
      <vt:lpstr>Une démarche défendue par André Ouzoulias</vt:lpstr>
      <vt:lpstr>Exemple d'un texte matrice</vt:lpstr>
      <vt:lpstr>Une modification possible</vt:lpstr>
      <vt:lpstr>Lire et Ecrire, une enquête menée sous la direction de Roland Goigoux</vt:lpstr>
      <vt:lpstr>Faire écrire pour enseigner la lecture, pourquoi?</vt:lpstr>
      <vt:lpstr>Présentation PowerPoint</vt:lpstr>
      <vt:lpstr>Présentation PowerPoint</vt:lpstr>
      <vt:lpstr>Présentation PowerPoint</vt:lpstr>
      <vt:lpstr>Imaginer des situations motivantes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production écrite au regard des activités d'écritures</dc:title>
  <dc:creator>Perso</dc:creator>
  <cp:lastModifiedBy>Perso</cp:lastModifiedBy>
  <cp:revision>90</cp:revision>
  <cp:lastPrinted>2018-03-02T09:56:14Z</cp:lastPrinted>
  <dcterms:created xsi:type="dcterms:W3CDTF">2009-04-16T11:32:32Z</dcterms:created>
  <dcterms:modified xsi:type="dcterms:W3CDTF">2018-04-03T14:30:26Z</dcterms:modified>
</cp:coreProperties>
</file>