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66" r:id="rId9"/>
  </p:sldIdLst>
  <p:sldSz cx="12192000" cy="6858000"/>
  <p:notesSz cx="6797675" cy="9982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53AD"/>
    <a:srgbClr val="F984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6000" b="0" strike="noStrike" spc="-1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lang="fr-FR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88F1E583-91A0-4F29-A1C5-667D19F4E0EF}" type="datetime">
              <a:rPr lang="fr-FR" sz="1200" b="0" strike="noStrike" spc="-1">
                <a:solidFill>
                  <a:srgbClr val="8B8B8B"/>
                </a:solidFill>
                <a:latin typeface="Calibri"/>
              </a:rPr>
              <a:t>29/06/2021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E2CBF965-71D4-4538-88E9-A9C1AFA0493E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Modifier les styles du texte du masque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CA70C411-B511-4D45-986F-C1971BCD5A69}" type="datetime">
              <a:rPr lang="fr-FR" sz="1200" b="0" strike="noStrike" spc="-1">
                <a:solidFill>
                  <a:srgbClr val="8B8B8B"/>
                </a:solidFill>
                <a:latin typeface="Calibri"/>
              </a:rPr>
              <a:t>29/06/2021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656909A7-1DA6-47DA-976C-4F08FA876CCE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74320" y="235080"/>
            <a:ext cx="11455560" cy="59078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5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algn="ctr"/>
            <a:endParaRPr lang="fr-FR" sz="5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fr-FR" sz="5400" b="0" strike="noStrike" spc="-1" dirty="0" smtClean="0">
                <a:solidFill>
                  <a:srgbClr val="000000"/>
                </a:solidFill>
                <a:latin typeface="Calibri"/>
              </a:rPr>
              <a:t>Plan </a:t>
            </a:r>
            <a:r>
              <a:rPr lang="fr-FR" sz="5400" spc="-1" dirty="0">
                <a:solidFill>
                  <a:srgbClr val="000000"/>
                </a:solidFill>
                <a:latin typeface="Calibri"/>
              </a:rPr>
              <a:t>Départemental</a:t>
            </a:r>
            <a:endParaRPr lang="fr-FR" sz="5400" spc="-1" dirty="0"/>
          </a:p>
          <a:p>
            <a:pPr algn="ctr">
              <a:lnSpc>
                <a:spcPct val="100000"/>
              </a:lnSpc>
            </a:pPr>
            <a:r>
              <a:rPr lang="fr-FR" sz="5400" b="0" strike="noStrike" spc="-1" dirty="0" smtClean="0">
                <a:solidFill>
                  <a:srgbClr val="000000"/>
                </a:solidFill>
                <a:latin typeface="Calibri"/>
              </a:rPr>
              <a:t>de Formation Continue</a:t>
            </a:r>
            <a:endParaRPr lang="fr-FR" sz="2400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2400" b="0" strike="noStrike" spc="-1" dirty="0" smtClean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2400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4400" b="0" strike="noStrike" spc="-1" dirty="0">
                <a:solidFill>
                  <a:srgbClr val="000000"/>
                </a:solidFill>
                <a:latin typeface="Calibri"/>
              </a:rPr>
              <a:t>Année scolaire </a:t>
            </a:r>
            <a:r>
              <a:rPr lang="fr-FR" sz="4400" b="0" strike="noStrike" spc="-1" dirty="0" smtClean="0">
                <a:solidFill>
                  <a:srgbClr val="000000"/>
                </a:solidFill>
                <a:latin typeface="Calibri"/>
              </a:rPr>
              <a:t>2021-2022</a:t>
            </a:r>
            <a:endParaRPr lang="fr-FR" sz="4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000" b="0" strike="noStrike" spc="-1" dirty="0">
                <a:solidFill>
                  <a:srgbClr val="000000"/>
                </a:solidFill>
                <a:latin typeface="Calibri"/>
              </a:rPr>
              <a:t>CPD FORMATION </a:t>
            </a:r>
            <a:r>
              <a:rPr lang="fr-FR" sz="1000" b="0" strike="noStrike" spc="-1" dirty="0" smtClean="0">
                <a:solidFill>
                  <a:srgbClr val="000000"/>
                </a:solidFill>
                <a:latin typeface="Calibri"/>
              </a:rPr>
              <a:t> 71</a:t>
            </a:r>
            <a:endParaRPr lang="fr-FR" sz="1000" b="0" strike="noStrike" spc="-1" dirty="0">
              <a:latin typeface="Arial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73" y="371855"/>
            <a:ext cx="3048006" cy="10668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79800" y="156600"/>
            <a:ext cx="11464920" cy="56016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CustomShape 2"/>
          <p:cNvSpPr/>
          <p:nvPr/>
        </p:nvSpPr>
        <p:spPr>
          <a:xfrm>
            <a:off x="222120" y="156600"/>
            <a:ext cx="11782440" cy="64926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b="0" strike="noStrike" spc="-1" dirty="0" smtClean="0">
                <a:solidFill>
                  <a:srgbClr val="000000"/>
                </a:solidFill>
                <a:latin typeface="Calibri"/>
              </a:rPr>
              <a:t>Règles </a:t>
            </a:r>
            <a:r>
              <a:rPr lang="fr-FR" sz="3200" b="0" strike="noStrike" spc="-1" dirty="0">
                <a:solidFill>
                  <a:srgbClr val="000000"/>
                </a:solidFill>
                <a:latin typeface="Calibri"/>
              </a:rPr>
              <a:t>et principes.</a:t>
            </a:r>
            <a:endParaRPr lang="fr-FR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32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000" b="1" strike="noStrike" spc="-1" dirty="0">
                <a:solidFill>
                  <a:srgbClr val="000000"/>
                </a:solidFill>
                <a:latin typeface="Calibri"/>
              </a:rPr>
              <a:t>1 déplacement remboursé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dans les 18 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heures.</a:t>
            </a: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Pas 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de déplacements remboursés pour la journée de 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solidarité.</a:t>
            </a: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Le positionnement des </a:t>
            </a:r>
            <a:r>
              <a:rPr lang="fr-FR" sz="2000" b="1" strike="noStrike" spc="-1" dirty="0">
                <a:solidFill>
                  <a:srgbClr val="000000"/>
                </a:solidFill>
                <a:latin typeface="Calibri"/>
              </a:rPr>
              <a:t>brigades</a:t>
            </a:r>
            <a:r>
              <a:rPr lang="fr-FR" sz="2000" b="0" strike="noStrike" spc="-1" dirty="0">
                <a:solidFill>
                  <a:srgbClr val="000000"/>
                </a:solidFill>
                <a:latin typeface="Calibri"/>
              </a:rPr>
              <a:t> est déterminé par chaque IEN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endParaRPr lang="fr-FR" sz="2000" spc="-1" dirty="0">
              <a:solidFill>
                <a:srgbClr val="000000"/>
              </a:solidFill>
              <a:latin typeface="Calibri"/>
            </a:endParaRPr>
          </a:p>
          <a:p>
            <a:pPr marL="285840" indent="-285480">
              <a:buClr>
                <a:srgbClr val="000000"/>
              </a:buClr>
              <a:buFont typeface="StarSymbol"/>
              <a:buChar char="-"/>
            </a:pPr>
            <a:r>
              <a:rPr lang="fr-FR" sz="2000" b="1" spc="-1" dirty="0">
                <a:solidFill>
                  <a:srgbClr val="000000"/>
                </a:solidFill>
                <a:latin typeface="Calibri" panose="020F0502020204030204" pitchFamily="34" charset="0"/>
              </a:rPr>
              <a:t>Les formations prioritaires donnent droit à défraiements</a:t>
            </a:r>
            <a:r>
              <a:rPr lang="fr-FR" sz="2000" b="1" spc="-1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fr-FR" sz="20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endParaRPr lang="fr-FR" sz="2000" spc="-1" dirty="0">
              <a:solidFill>
                <a:srgbClr val="000000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Ne sont pas pris en compte dans les 18h:</a:t>
            </a: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r>
              <a:rPr lang="fr-FR" sz="2000" spc="-1" dirty="0" smtClean="0">
                <a:solidFill>
                  <a:srgbClr val="000000"/>
                </a:solidFill>
                <a:latin typeface="Calibri"/>
              </a:rPr>
              <a:t>-</a:t>
            </a:r>
            <a:r>
              <a:rPr lang="fr-FR" sz="2000" b="1" spc="-1" dirty="0" smtClean="0">
                <a:solidFill>
                  <a:srgbClr val="000000"/>
                </a:solidFill>
                <a:latin typeface="Calibri"/>
              </a:rPr>
              <a:t>la journée de solidarité </a:t>
            </a:r>
            <a:r>
              <a:rPr lang="fr-FR" sz="2000" spc="-1" dirty="0" smtClean="0">
                <a:solidFill>
                  <a:srgbClr val="000000"/>
                </a:solidFill>
                <a:latin typeface="Calibri"/>
              </a:rPr>
              <a:t>: mise à disposition des circonscriptions (exceptions pour les MAT et PEMF en fonction de la décision de Mme La Rectrice).</a:t>
            </a:r>
          </a:p>
          <a:p>
            <a:pPr marL="360">
              <a:buClr>
                <a:srgbClr val="000000"/>
              </a:buClr>
            </a:pPr>
            <a:r>
              <a:rPr lang="fr-FR" sz="2000" spc="-1" dirty="0" smtClean="0">
                <a:solidFill>
                  <a:srgbClr val="000000"/>
                </a:solidFill>
                <a:latin typeface="Calibri"/>
              </a:rPr>
              <a:t>-</a:t>
            </a:r>
            <a:r>
              <a:rPr lang="fr-FR" sz="2000" b="1" spc="-1" dirty="0" smtClean="0">
                <a:solidFill>
                  <a:srgbClr val="000000"/>
                </a:solidFill>
                <a:latin typeface="Calibri"/>
              </a:rPr>
              <a:t>l</a:t>
            </a:r>
            <a:r>
              <a:rPr lang="fr-FR" sz="2000" b="1" strike="noStrike" spc="-1" dirty="0" smtClean="0">
                <a:solidFill>
                  <a:srgbClr val="000000"/>
                </a:solidFill>
                <a:latin typeface="Calibri"/>
              </a:rPr>
              <a:t>a 2</a:t>
            </a:r>
            <a:r>
              <a:rPr lang="fr-FR" sz="2000" b="1" strike="noStrike" spc="-1" baseline="30000" dirty="0" smtClean="0">
                <a:solidFill>
                  <a:srgbClr val="000000"/>
                </a:solidFill>
                <a:latin typeface="Calibri"/>
              </a:rPr>
              <a:t>e</a:t>
            </a:r>
            <a:r>
              <a:rPr lang="fr-FR" sz="2000" b="1" strike="noStrike" spc="-1" dirty="0" smtClean="0">
                <a:solidFill>
                  <a:srgbClr val="000000"/>
                </a:solidFill>
                <a:latin typeface="Calibri"/>
              </a:rPr>
              <a:t> journée de pré-rentrée</a:t>
            </a:r>
            <a:r>
              <a:rPr lang="fr-FR" sz="2000" b="0" strike="noStrike" spc="-1" dirty="0" smtClean="0">
                <a:solidFill>
                  <a:srgbClr val="000000"/>
                </a:solidFill>
                <a:latin typeface="Calibri"/>
              </a:rPr>
              <a:t>: mise à disposition des écoles.</a:t>
            </a:r>
            <a:r>
              <a:rPr lang="fr-FR" sz="2000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000" spc="-1" dirty="0" smtClean="0">
                <a:solidFill>
                  <a:srgbClr val="000000"/>
                </a:solidFill>
                <a:latin typeface="Calibri"/>
              </a:rPr>
              <a:t>(rédaction du projet </a:t>
            </a:r>
            <a:r>
              <a:rPr lang="fr-FR" sz="2000" spc="-1" dirty="0">
                <a:solidFill>
                  <a:srgbClr val="000000"/>
                </a:solidFill>
                <a:latin typeface="Calibri"/>
              </a:rPr>
              <a:t>d’école,…)</a:t>
            </a: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endParaRPr lang="fr-FR" sz="20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endParaRPr lang="fr-FR" sz="20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2"/>
          <p:cNvSpPr/>
          <p:nvPr/>
        </p:nvSpPr>
        <p:spPr>
          <a:xfrm>
            <a:off x="329184" y="1444039"/>
            <a:ext cx="11675376" cy="49537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360">
              <a:lnSpc>
                <a:spcPct val="100000"/>
              </a:lnSpc>
              <a:buClr>
                <a:srgbClr val="000000"/>
              </a:buClr>
            </a:pPr>
            <a:r>
              <a:rPr lang="fr-FR" spc="-1" dirty="0" smtClean="0">
                <a:solidFill>
                  <a:srgbClr val="000000"/>
                </a:solidFill>
                <a:latin typeface="Calibri"/>
                <a:sym typeface="Wingdings" panose="05000000000000000000" pitchFamily="2" charset="2"/>
              </a:rPr>
              <a:t>-    </a:t>
            </a:r>
            <a:r>
              <a:rPr lang="fr-FR" b="1" spc="-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Les MAT </a:t>
            </a:r>
            <a:r>
              <a:rPr lang="fr-FR" spc="-1" dirty="0">
                <a:solidFill>
                  <a:srgbClr val="000000"/>
                </a:solidFill>
                <a:latin typeface="Calibri" panose="020F0502020204030204" pitchFamily="34" charset="0"/>
              </a:rPr>
              <a:t>bénéficient de </a:t>
            </a:r>
            <a:r>
              <a:rPr lang="fr-FR" spc="-1" dirty="0" smtClean="0">
                <a:solidFill>
                  <a:srgbClr val="000000"/>
                </a:solidFill>
                <a:latin typeface="Calibri"/>
              </a:rPr>
              <a:t>deux </a:t>
            </a:r>
            <a:r>
              <a:rPr lang="fr-FR" spc="-1" dirty="0">
                <a:solidFill>
                  <a:srgbClr val="000000"/>
                </a:solidFill>
                <a:latin typeface="Calibri"/>
              </a:rPr>
              <a:t>½ journées académiques avant les vacances de la Toussaint par </a:t>
            </a:r>
            <a:r>
              <a:rPr lang="fr-FR" spc="-1" dirty="0" smtClean="0">
                <a:solidFill>
                  <a:srgbClr val="000000"/>
                </a:solidFill>
                <a:latin typeface="Calibri"/>
              </a:rPr>
              <a:t>l’INSPE (journée de solidarité). </a:t>
            </a:r>
            <a:endParaRPr lang="fr-FR" sz="1800" b="0" strike="noStrike" spc="-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6110" indent="-285750">
              <a:buClr>
                <a:srgbClr val="000000"/>
              </a:buClr>
              <a:buFontTx/>
              <a:buChar char="-"/>
            </a:pPr>
            <a:r>
              <a:rPr lang="fr-FR" b="1" spc="-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Les </a:t>
            </a:r>
            <a:r>
              <a:rPr lang="fr-FR" b="1" spc="-1" dirty="0" smtClean="0">
                <a:solidFill>
                  <a:srgbClr val="000000"/>
                </a:solidFill>
                <a:latin typeface="Calibri"/>
              </a:rPr>
              <a:t>PEMF </a:t>
            </a:r>
            <a:r>
              <a:rPr lang="fr-FR" spc="-1" dirty="0" smtClean="0">
                <a:solidFill>
                  <a:srgbClr val="000000"/>
                </a:solidFill>
                <a:latin typeface="Calibri"/>
              </a:rPr>
              <a:t>bénéficient de deux  </a:t>
            </a:r>
            <a:r>
              <a:rPr lang="fr-FR" spc="-1" dirty="0">
                <a:solidFill>
                  <a:srgbClr val="000000"/>
                </a:solidFill>
                <a:latin typeface="Calibri"/>
              </a:rPr>
              <a:t>½ </a:t>
            </a:r>
            <a:r>
              <a:rPr lang="fr-FR" spc="-1" dirty="0" smtClean="0">
                <a:solidFill>
                  <a:srgbClr val="000000"/>
                </a:solidFill>
                <a:latin typeface="Calibri"/>
              </a:rPr>
              <a:t>journées académiques  </a:t>
            </a:r>
            <a:r>
              <a:rPr lang="fr-FR" spc="-1" dirty="0">
                <a:solidFill>
                  <a:srgbClr val="000000"/>
                </a:solidFill>
                <a:latin typeface="Calibri"/>
              </a:rPr>
              <a:t>(30/06 </a:t>
            </a:r>
            <a:r>
              <a:rPr lang="fr-FR" spc="-1" dirty="0" smtClean="0">
                <a:solidFill>
                  <a:srgbClr val="000000"/>
                </a:solidFill>
                <a:latin typeface="Calibri"/>
              </a:rPr>
              <a:t>après-midi + une autre ½ journée) </a:t>
            </a:r>
            <a:r>
              <a:rPr lang="fr-FR" spc="-1" dirty="0">
                <a:solidFill>
                  <a:srgbClr val="000000"/>
                </a:solidFill>
                <a:latin typeface="Calibri"/>
              </a:rPr>
              <a:t>par </a:t>
            </a:r>
            <a:r>
              <a:rPr lang="fr-FR" spc="-1" dirty="0" smtClean="0">
                <a:solidFill>
                  <a:srgbClr val="000000"/>
                </a:solidFill>
                <a:latin typeface="Calibri"/>
              </a:rPr>
              <a:t>l’INSPE</a:t>
            </a:r>
            <a:r>
              <a:rPr lang="fr-FR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fr-FR" spc="-1" dirty="0" smtClean="0">
                <a:solidFill>
                  <a:srgbClr val="000000"/>
                </a:solidFill>
                <a:latin typeface="Calibri"/>
              </a:rPr>
              <a:t>(journée de solidarité).</a:t>
            </a:r>
            <a:r>
              <a:rPr lang="fr-FR" b="1" spc="-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fr-FR" b="1" spc="-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b="1" spc="-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Les formations de l’INPSE </a:t>
            </a:r>
            <a:r>
              <a:rPr lang="fr-FR" spc="-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auprès des PEMF et MAT seraient remboursées par la DAFOP.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800" b="1" strike="noStrike" spc="-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Les T1 et les T2</a:t>
            </a:r>
            <a:r>
              <a:rPr lang="fr-FR" sz="1800" b="1" strike="noStrike" spc="-1" dirty="0" smtClean="0">
                <a:latin typeface="Calibri" panose="020F0502020204030204" pitchFamily="34" charset="0"/>
              </a:rPr>
              <a:t> en cycle 2</a:t>
            </a:r>
            <a:r>
              <a:rPr lang="fr-FR" sz="1800" b="0" strike="noStrike" spc="-1" dirty="0" smtClean="0">
                <a:latin typeface="Calibri" panose="020F0502020204030204" pitchFamily="34" charset="0"/>
              </a:rPr>
              <a:t>: ils prendront 6 h sur les 36 h d’APC pour les formations prioritaires. </a:t>
            </a:r>
          </a:p>
          <a:p>
            <a:pPr marL="360">
              <a:buClr>
                <a:srgbClr val="000000"/>
              </a:buClr>
            </a:pPr>
            <a:endParaRPr lang="fr-FR" sz="1400" b="0" strike="noStrike" spc="-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6110" indent="-285750"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fr-FR" sz="1400" b="0" strike="noStrike" spc="-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r>
              <a:rPr lang="fr-FR" spc="-1" dirty="0" smtClean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fr-FR" u="sng" spc="-1" dirty="0" smtClean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Numérique</a:t>
            </a:r>
            <a:r>
              <a:rPr lang="fr-FR" spc="-1" dirty="0" smtClean="0">
                <a:solidFill>
                  <a:srgbClr val="00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:</a:t>
            </a:r>
            <a:endParaRPr lang="fr-FR" sz="1800" b="0" strike="noStrike" spc="-1" dirty="0">
              <a:latin typeface="Calibri" panose="020F0502020204030204" pitchFamily="34" charset="0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8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Les </a:t>
            </a:r>
            <a:r>
              <a:rPr lang="fr-FR" sz="1800" b="1" strike="noStrike" spc="-1" dirty="0">
                <a:solidFill>
                  <a:srgbClr val="000000"/>
                </a:solidFill>
                <a:latin typeface="Calibri" panose="020F0502020204030204" pitchFamily="34" charset="0"/>
              </a:rPr>
              <a:t>directeurs et les enseignants dont l’école a adhéré à l’espace numérique de travail (ENT) académique (</a:t>
            </a:r>
            <a:r>
              <a:rPr lang="fr-FR" sz="1800" b="1" strike="noStrike" spc="-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ECLAT-BFC</a:t>
            </a:r>
            <a:r>
              <a:rPr lang="fr-FR" sz="1800" b="1" strike="noStrike" spc="-1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  <a:r>
              <a:rPr lang="fr-FR" sz="1800" b="0" strike="noStrike" spc="-1" dirty="0">
                <a:solidFill>
                  <a:srgbClr val="000000"/>
                </a:solidFill>
                <a:latin typeface="Calibri" panose="020F0502020204030204" pitchFamily="34" charset="0"/>
              </a:rPr>
              <a:t>bénéficient d’une formation de </a:t>
            </a:r>
            <a:r>
              <a:rPr lang="fr-FR" sz="18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</a:rPr>
              <a:t>3h </a:t>
            </a:r>
            <a:r>
              <a:rPr lang="fr-FR" sz="1800" b="0" strike="noStrike" spc="-1" dirty="0">
                <a:solidFill>
                  <a:srgbClr val="000000"/>
                </a:solidFill>
                <a:latin typeface="Calibri" panose="020F0502020204030204" pitchFamily="34" charset="0"/>
              </a:rPr>
              <a:t>qui </a:t>
            </a:r>
            <a:r>
              <a:rPr lang="fr-FR" sz="18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entre </a:t>
            </a:r>
            <a:r>
              <a:rPr lang="fr-FR" sz="1800" b="0" strike="noStrike" spc="-1" dirty="0">
                <a:solidFill>
                  <a:srgbClr val="000000"/>
                </a:solidFill>
                <a:latin typeface="Calibri" panose="020F0502020204030204" pitchFamily="34" charset="0"/>
              </a:rPr>
              <a:t>dans </a:t>
            </a:r>
            <a:r>
              <a:rPr lang="fr-FR" sz="18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les formations prioritaires.</a:t>
            </a:r>
            <a:endParaRPr lang="fr-FR" sz="1800" b="0" strike="noStrike" spc="-1" dirty="0">
              <a:latin typeface="Calibri" panose="020F0502020204030204" pitchFamily="34" charset="0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8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Les </a:t>
            </a:r>
            <a:r>
              <a:rPr lang="fr-FR" sz="1800" b="1" strike="noStrike" spc="-1" dirty="0">
                <a:solidFill>
                  <a:srgbClr val="000000"/>
                </a:solidFill>
                <a:latin typeface="Calibri" panose="020F0502020204030204" pitchFamily="34" charset="0"/>
              </a:rPr>
              <a:t>enseignants des écoles </a:t>
            </a:r>
            <a:r>
              <a:rPr lang="fr-FR" sz="1800" b="1" strike="noStrike" spc="-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engagées dans les plans d’équipement numérique , Label écoles numériques (LEN) 2020 et Socle numérique des écoles élémentaires (SNEE) </a:t>
            </a:r>
            <a:r>
              <a:rPr lang="fr-FR" sz="1800" strike="noStrike" spc="-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bénéficient d’une formation de </a:t>
            </a:r>
            <a:r>
              <a:rPr lang="fr-FR" sz="18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</a:rPr>
              <a:t>6 h </a:t>
            </a:r>
            <a:r>
              <a:rPr lang="fr-FR" sz="1800" b="0" strike="noStrike" spc="-1" dirty="0">
                <a:solidFill>
                  <a:srgbClr val="000000"/>
                </a:solidFill>
                <a:latin typeface="Calibri" panose="020F0502020204030204" pitchFamily="34" charset="0"/>
              </a:rPr>
              <a:t>qui </a:t>
            </a:r>
            <a:r>
              <a:rPr lang="fr-FR" sz="18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entre </a:t>
            </a:r>
            <a:r>
              <a:rPr lang="fr-FR" sz="1800" b="0" strike="noStrike" spc="-1" dirty="0">
                <a:solidFill>
                  <a:srgbClr val="000000"/>
                </a:solidFill>
                <a:latin typeface="Calibri" panose="020F0502020204030204" pitchFamily="34" charset="0"/>
              </a:rPr>
              <a:t>dans </a:t>
            </a:r>
            <a:r>
              <a:rPr lang="fr-FR" spc="-1" dirty="0">
                <a:solidFill>
                  <a:srgbClr val="000000"/>
                </a:solidFill>
                <a:latin typeface="Calibri" panose="020F0502020204030204" pitchFamily="34" charset="0"/>
              </a:rPr>
              <a:t>les formations </a:t>
            </a:r>
            <a:r>
              <a:rPr lang="fr-FR" spc="-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prioritaires.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800" b="1" strike="noStrike" spc="-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Les enseignants engagés dans le numérique en cycle 2 et les directeurs d’école en cycle 2</a:t>
            </a:r>
            <a:r>
              <a:rPr lang="fr-FR" sz="18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prendront les heures de formation numérique sur les 48h </a:t>
            </a:r>
            <a:r>
              <a:rPr lang="fr-FR" sz="18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</a:rPr>
              <a:t>« forfaitaires ». </a:t>
            </a:r>
            <a:endParaRPr lang="fr-FR" sz="1800" b="0" strike="noStrike" spc="-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endParaRPr lang="fr-FR" sz="1800" b="0" strike="noStrike" spc="-1" dirty="0" smtClean="0">
              <a:latin typeface="Arial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endParaRPr lang="fr-FR" sz="1800" b="0" strike="noStrike" spc="-1" dirty="0" smtClean="0">
              <a:latin typeface="Arial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329184" y="521208"/>
            <a:ext cx="10863072" cy="5394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fr-FR" sz="3200" spc="-1" dirty="0">
                <a:solidFill>
                  <a:srgbClr val="000000"/>
                </a:solidFill>
                <a:latin typeface="Calibri"/>
              </a:rPr>
              <a:t>Cas particuliers: public désigné hors temps scolaire</a:t>
            </a:r>
            <a:endParaRPr lang="fr-FR" sz="3200" spc="-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379800" y="283320"/>
            <a:ext cx="11464920" cy="56016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2"/>
          <p:cNvSpPr/>
          <p:nvPr/>
        </p:nvSpPr>
        <p:spPr>
          <a:xfrm>
            <a:off x="718559" y="326520"/>
            <a:ext cx="10796681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</a:rPr>
              <a:t>Cycle 3 et </a:t>
            </a:r>
            <a:r>
              <a:rPr lang="fr-FR" sz="2400" b="0" strike="noStrike" spc="-1" dirty="0" smtClean="0">
                <a:solidFill>
                  <a:srgbClr val="000000"/>
                </a:solidFill>
                <a:latin typeface="Calibri"/>
              </a:rPr>
              <a:t>GS/CP/CE1 </a:t>
            </a:r>
            <a:r>
              <a:rPr lang="fr-FR" sz="2400" b="0" strike="noStrike" spc="-1" dirty="0">
                <a:solidFill>
                  <a:srgbClr val="000000"/>
                </a:solidFill>
                <a:latin typeface="Calibri"/>
              </a:rPr>
              <a:t>à effectif réduit </a:t>
            </a:r>
            <a:r>
              <a:rPr lang="fr-FR" sz="2400" b="0" strike="noStrike" spc="-1" dirty="0" smtClean="0">
                <a:solidFill>
                  <a:srgbClr val="000000"/>
                </a:solidFill>
                <a:latin typeface="Calibri"/>
              </a:rPr>
              <a:t>en constellations en 2020-2021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718560" y="1194120"/>
            <a:ext cx="6335280" cy="69156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latin typeface="Calibri"/>
              </a:rPr>
              <a:t>18 heures </a:t>
            </a:r>
            <a:r>
              <a:rPr lang="fr-FR" sz="1800" b="0" strike="noStrike" spc="-1" dirty="0" smtClean="0">
                <a:latin typeface="Calibri"/>
              </a:rPr>
              <a:t>comptées dans les 108 heures. </a:t>
            </a:r>
            <a:endParaRPr lang="fr-FR" sz="1800" b="0" i="1" strike="noStrike" spc="-1" dirty="0"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646246" y="2075969"/>
            <a:ext cx="2834280" cy="94032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 dirty="0" smtClean="0">
                <a:latin typeface="Calibri"/>
              </a:rPr>
              <a:t>Plan français </a:t>
            </a:r>
          </a:p>
          <a:p>
            <a:pPr algn="ctr">
              <a:lnSpc>
                <a:spcPct val="100000"/>
              </a:lnSpc>
            </a:pPr>
            <a:r>
              <a:rPr lang="fr-FR" spc="-1" dirty="0" smtClean="0">
                <a:latin typeface="Calibri"/>
              </a:rPr>
              <a:t>9h</a:t>
            </a:r>
            <a:endParaRPr lang="fr-FR" sz="1800" b="1" strike="noStrike" spc="-1" dirty="0" smtClean="0"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fr-FR" sz="1200" spc="-1" dirty="0" smtClean="0">
                <a:latin typeface="Calibri"/>
              </a:rPr>
              <a:t>Suite constellations </a:t>
            </a:r>
            <a:endParaRPr lang="fr-FR" sz="1200" b="0" strike="noStrike" spc="-1" dirty="0">
              <a:latin typeface="Arial"/>
            </a:endParaRPr>
          </a:p>
        </p:txBody>
      </p:sp>
      <p:sp>
        <p:nvSpPr>
          <p:cNvPr id="96" name="CustomShape 5"/>
          <p:cNvSpPr/>
          <p:nvPr/>
        </p:nvSpPr>
        <p:spPr>
          <a:xfrm>
            <a:off x="4219200" y="2075969"/>
            <a:ext cx="2834280" cy="94032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 dirty="0" smtClean="0">
                <a:latin typeface="Calibri"/>
              </a:rPr>
              <a:t>Plan mathématiques </a:t>
            </a:r>
          </a:p>
          <a:p>
            <a:pPr algn="ctr">
              <a:lnSpc>
                <a:spcPct val="100000"/>
              </a:lnSpc>
            </a:pPr>
            <a:r>
              <a:rPr lang="fr-FR" spc="-1" dirty="0" smtClean="0">
                <a:latin typeface="Calibri"/>
              </a:rPr>
              <a:t>9h</a:t>
            </a:r>
            <a:endParaRPr lang="fr-FR" sz="1800" b="1" strike="noStrike" spc="-1" dirty="0" smtClean="0"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fr-FR" sz="1400" spc="-1" dirty="0" smtClean="0">
                <a:latin typeface="Calibri"/>
              </a:rPr>
              <a:t>Suite constellations </a:t>
            </a:r>
            <a:endParaRPr lang="fr-FR" sz="1400" b="0" strike="noStrike" spc="-1" dirty="0">
              <a:latin typeface="Arial"/>
            </a:endParaRPr>
          </a:p>
        </p:txBody>
      </p:sp>
      <p:sp>
        <p:nvSpPr>
          <p:cNvPr id="97" name="CustomShape 6"/>
          <p:cNvSpPr/>
          <p:nvPr/>
        </p:nvSpPr>
        <p:spPr>
          <a:xfrm>
            <a:off x="3661375" y="2369013"/>
            <a:ext cx="532885" cy="36787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</a:rPr>
              <a:t>OU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98" name="CustomShape 7"/>
          <p:cNvSpPr/>
          <p:nvPr/>
        </p:nvSpPr>
        <p:spPr>
          <a:xfrm>
            <a:off x="7602480" y="1194120"/>
            <a:ext cx="4136040" cy="69156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latin typeface="Calibri"/>
              </a:rPr>
              <a:t>12 heures </a:t>
            </a:r>
            <a:r>
              <a:rPr lang="fr-FR" sz="1800" b="0" strike="noStrike" spc="-1" dirty="0" smtClean="0">
                <a:latin typeface="Calibri"/>
              </a:rPr>
              <a:t>obligatoires hors 108h.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99" name="CustomShape 8"/>
          <p:cNvSpPr/>
          <p:nvPr/>
        </p:nvSpPr>
        <p:spPr>
          <a:xfrm>
            <a:off x="718200" y="3499622"/>
            <a:ext cx="6322680" cy="1657514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b="1" spc="-1" dirty="0" smtClean="0">
                <a:latin typeface="Calibri"/>
              </a:rPr>
              <a:t>Formations prioritaires</a:t>
            </a:r>
            <a:r>
              <a:rPr lang="fr-FR" spc="-1" dirty="0" smtClean="0"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fr-FR" spc="-1" dirty="0" smtClean="0">
                <a:latin typeface="Calibri"/>
              </a:rPr>
              <a:t>- numérique 3h et/ou 6h ou 9h (obligatoire dans le cadre LEN/SNEE/ECLAT-BFC)</a:t>
            </a:r>
          </a:p>
          <a:p>
            <a:pPr>
              <a:lnSpc>
                <a:spcPct val="100000"/>
              </a:lnSpc>
            </a:pPr>
            <a:r>
              <a:rPr lang="fr-FR" spc="-1" dirty="0" smtClean="0">
                <a:latin typeface="Calibri"/>
              </a:rPr>
              <a:t>- « savoir nager » 3h (T1 obligatoire)</a:t>
            </a:r>
          </a:p>
          <a:p>
            <a:pPr>
              <a:lnSpc>
                <a:spcPct val="100000"/>
              </a:lnSpc>
            </a:pPr>
            <a:r>
              <a:rPr lang="fr-FR" spc="-1" dirty="0" smtClean="0">
                <a:latin typeface="Calibri"/>
              </a:rPr>
              <a:t>-« savoir rouler à vélo» 3h (T1 et T2 obligatoire)</a:t>
            </a:r>
          </a:p>
        </p:txBody>
      </p:sp>
      <p:sp>
        <p:nvSpPr>
          <p:cNvPr id="100" name="CustomShape 9"/>
          <p:cNvSpPr/>
          <p:nvPr/>
        </p:nvSpPr>
        <p:spPr>
          <a:xfrm>
            <a:off x="7586725" y="2122200"/>
            <a:ext cx="2011320" cy="1377421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latin typeface="Calibri"/>
              </a:rPr>
              <a:t>Journée de solidarité </a:t>
            </a: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latin typeface="Calibri"/>
              </a:rPr>
              <a:t>6 heures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01" name="CustomShape 10"/>
          <p:cNvSpPr/>
          <p:nvPr/>
        </p:nvSpPr>
        <p:spPr>
          <a:xfrm>
            <a:off x="9947160" y="2159849"/>
            <a:ext cx="1791360" cy="1339772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</a:rPr>
              <a:t>2</a:t>
            </a:r>
            <a:r>
              <a:rPr lang="fr-FR" sz="1800" b="0" strike="noStrike" spc="-1" baseline="30000" dirty="0">
                <a:solidFill>
                  <a:srgbClr val="000000"/>
                </a:solidFill>
                <a:latin typeface="Calibri"/>
              </a:rPr>
              <a:t>ème</a:t>
            </a:r>
            <a:r>
              <a:rPr lang="fr-FR" sz="1800" b="0" strike="noStrike" spc="-1" dirty="0">
                <a:solidFill>
                  <a:srgbClr val="000000"/>
                </a:solidFill>
                <a:latin typeface="Calibri"/>
              </a:rPr>
              <a:t> journée de pré-rentrée </a:t>
            </a: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</a:rPr>
              <a:t>6 heures.</a:t>
            </a: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200" b="1" strike="noStrike" spc="-1" dirty="0">
                <a:solidFill>
                  <a:srgbClr val="000000"/>
                </a:solidFill>
                <a:latin typeface="Calibri"/>
              </a:rPr>
              <a:t>À disposition des </a:t>
            </a:r>
            <a:r>
              <a:rPr lang="fr-FR" sz="1200" b="1" strike="noStrike" spc="-1" dirty="0" smtClean="0">
                <a:solidFill>
                  <a:srgbClr val="000000"/>
                </a:solidFill>
                <a:latin typeface="Calibri"/>
              </a:rPr>
              <a:t>écoles</a:t>
            </a:r>
            <a:endParaRPr lang="fr-FR" sz="1200" b="0" strike="noStrike" spc="-1" dirty="0">
              <a:latin typeface="Arial"/>
            </a:endParaRPr>
          </a:p>
        </p:txBody>
      </p:sp>
      <p:sp>
        <p:nvSpPr>
          <p:cNvPr id="102" name="CustomShape 11"/>
          <p:cNvSpPr/>
          <p:nvPr/>
        </p:nvSpPr>
        <p:spPr>
          <a:xfrm>
            <a:off x="7608060" y="3665858"/>
            <a:ext cx="2062440" cy="161669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</a:rPr>
              <a:t>Programme établi par chaque circonscription</a:t>
            </a:r>
            <a:r>
              <a:rPr lang="fr-FR" sz="18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algn="ctr">
              <a:lnSpc>
                <a:spcPct val="100000"/>
              </a:lnSpc>
            </a:pPr>
            <a:r>
              <a:rPr lang="fr-FR" sz="1200" spc="-1" dirty="0" smtClean="0">
                <a:solidFill>
                  <a:srgbClr val="000000"/>
                </a:solidFill>
                <a:latin typeface="Calibri"/>
              </a:rPr>
              <a:t>Sauf pour MAT, PEMF (cadrage de la rectrice)</a:t>
            </a:r>
            <a:endParaRPr lang="fr-FR" sz="1200" b="0" strike="noStrike" spc="-1" dirty="0">
              <a:latin typeface="Arial"/>
            </a:endParaRPr>
          </a:p>
        </p:txBody>
      </p:sp>
      <p:sp>
        <p:nvSpPr>
          <p:cNvPr id="14" name="CustomShape 8"/>
          <p:cNvSpPr/>
          <p:nvPr/>
        </p:nvSpPr>
        <p:spPr>
          <a:xfrm>
            <a:off x="718200" y="5372280"/>
            <a:ext cx="6335280" cy="94032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b="1" spc="-1" dirty="0" smtClean="0">
                <a:latin typeface="Calibri"/>
              </a:rPr>
              <a:t>Projets départementaux </a:t>
            </a:r>
            <a:r>
              <a:rPr lang="fr-FR" b="1" spc="-1" dirty="0" smtClean="0">
                <a:latin typeface="Calibri"/>
              </a:rPr>
              <a:t>au service </a:t>
            </a:r>
            <a:r>
              <a:rPr lang="fr-FR" b="1" spc="-1" dirty="0" smtClean="0">
                <a:latin typeface="Calibri"/>
              </a:rPr>
              <a:t>des apprentissages fondamentaux et </a:t>
            </a:r>
            <a:r>
              <a:rPr lang="fr-FR" b="1" spc="-1" dirty="0" smtClean="0">
                <a:latin typeface="Calibri"/>
              </a:rPr>
              <a:t>des</a:t>
            </a:r>
            <a:r>
              <a:rPr lang="fr-FR" b="1" spc="-1" dirty="0" smtClean="0">
                <a:latin typeface="Calibri"/>
              </a:rPr>
              <a:t> </a:t>
            </a:r>
            <a:r>
              <a:rPr lang="fr-FR" b="1" spc="-1" dirty="0" smtClean="0">
                <a:latin typeface="Calibri"/>
              </a:rPr>
              <a:t>valeurs républicaines </a:t>
            </a:r>
          </a:p>
          <a:p>
            <a:pPr algn="ctr">
              <a:lnSpc>
                <a:spcPct val="100000"/>
              </a:lnSpc>
            </a:pPr>
            <a:r>
              <a:rPr lang="fr-FR" spc="-1" dirty="0" smtClean="0">
                <a:latin typeface="Calibri"/>
              </a:rPr>
              <a:t> LVE, arts, sciences, numérique ,école inclusive, projet </a:t>
            </a:r>
            <a:r>
              <a:rPr lang="fr-FR" spc="-1" dirty="0" err="1" smtClean="0">
                <a:latin typeface="Calibri"/>
              </a:rPr>
              <a:t>Théâ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5" name="CustomShape 8"/>
          <p:cNvSpPr/>
          <p:nvPr/>
        </p:nvSpPr>
        <p:spPr>
          <a:xfrm>
            <a:off x="2694137" y="2907077"/>
            <a:ext cx="1500123" cy="5119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 smtClean="0">
                <a:latin typeface="Arial"/>
              </a:rPr>
              <a:t>CPC + </a:t>
            </a:r>
            <a:r>
              <a:rPr lang="fr-FR" sz="1100" b="0" strike="noStrike" spc="-1" dirty="0" smtClean="0">
                <a:latin typeface="Arial"/>
              </a:rPr>
              <a:t>formateurs et ASH</a:t>
            </a:r>
            <a:endParaRPr lang="fr-FR" sz="1100" b="0" strike="noStrike" spc="-1" dirty="0">
              <a:latin typeface="Arial"/>
            </a:endParaRPr>
          </a:p>
        </p:txBody>
      </p:sp>
      <p:sp>
        <p:nvSpPr>
          <p:cNvPr id="17" name="CustomShape 8"/>
          <p:cNvSpPr/>
          <p:nvPr/>
        </p:nvSpPr>
        <p:spPr>
          <a:xfrm>
            <a:off x="6007608" y="4370832"/>
            <a:ext cx="1441265" cy="70424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600" spc="-1" dirty="0"/>
              <a:t>CPC </a:t>
            </a:r>
            <a:r>
              <a:rPr lang="fr-FR" sz="1600" spc="-1" dirty="0" smtClean="0"/>
              <a:t>+ CPD + </a:t>
            </a:r>
            <a:r>
              <a:rPr lang="fr-FR" sz="1050" spc="-1" dirty="0"/>
              <a:t>formateurs </a:t>
            </a:r>
            <a:r>
              <a:rPr lang="fr-FR" sz="1050" spc="-1" dirty="0" smtClean="0"/>
              <a:t>+ </a:t>
            </a:r>
            <a:r>
              <a:rPr lang="fr-FR" sz="1050" spc="-1" dirty="0"/>
              <a:t>ASH</a:t>
            </a:r>
          </a:p>
        </p:txBody>
      </p:sp>
      <p:sp>
        <p:nvSpPr>
          <p:cNvPr id="18" name="CustomShape 8"/>
          <p:cNvSpPr/>
          <p:nvPr/>
        </p:nvSpPr>
        <p:spPr>
          <a:xfrm>
            <a:off x="6328946" y="6282875"/>
            <a:ext cx="1724194" cy="5119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 smtClean="0">
                <a:latin typeface="Arial"/>
              </a:rPr>
              <a:t>CPD + </a:t>
            </a:r>
            <a:r>
              <a:rPr lang="fr-FR" sz="1100" b="0" strike="noStrike" spc="-1" dirty="0" smtClean="0">
                <a:latin typeface="Arial"/>
              </a:rPr>
              <a:t>formateurs + CPC ASH</a:t>
            </a:r>
            <a:endParaRPr lang="fr-FR" sz="1100" b="0" strike="noStrike" spc="-1" dirty="0">
              <a:latin typeface="Arial"/>
            </a:endParaRPr>
          </a:p>
        </p:txBody>
      </p:sp>
      <p:sp>
        <p:nvSpPr>
          <p:cNvPr id="21" name="CustomShape 8"/>
          <p:cNvSpPr/>
          <p:nvPr/>
        </p:nvSpPr>
        <p:spPr>
          <a:xfrm>
            <a:off x="169200" y="3499621"/>
            <a:ext cx="357742" cy="51192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 smtClean="0">
                <a:latin typeface="Arial"/>
              </a:rPr>
              <a:t>+</a:t>
            </a:r>
            <a:endParaRPr lang="fr-FR" sz="1100" b="0" strike="noStrike" spc="-1" dirty="0">
              <a:latin typeface="Arial"/>
            </a:endParaRPr>
          </a:p>
        </p:txBody>
      </p:sp>
      <p:sp>
        <p:nvSpPr>
          <p:cNvPr id="22" name="CustomShape 8"/>
          <p:cNvSpPr/>
          <p:nvPr/>
        </p:nvSpPr>
        <p:spPr>
          <a:xfrm>
            <a:off x="169200" y="4860360"/>
            <a:ext cx="357742" cy="51192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 smtClean="0">
                <a:latin typeface="Arial"/>
              </a:rPr>
              <a:t>+</a:t>
            </a:r>
            <a:endParaRPr lang="fr-FR" sz="1100" b="0" strike="noStrike" spc="-1" dirty="0">
              <a:latin typeface="Arial"/>
            </a:endParaRPr>
          </a:p>
        </p:txBody>
      </p:sp>
      <p:sp>
        <p:nvSpPr>
          <p:cNvPr id="23" name="CustomShape 17"/>
          <p:cNvSpPr/>
          <p:nvPr/>
        </p:nvSpPr>
        <p:spPr>
          <a:xfrm>
            <a:off x="2630880" y="6312601"/>
            <a:ext cx="1703614" cy="476326"/>
          </a:xfrm>
          <a:prstGeom prst="roundRect">
            <a:avLst>
              <a:gd name="adj" fmla="val 16667"/>
            </a:avLst>
          </a:prstGeom>
          <a:solidFill>
            <a:srgbClr val="7E53A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 smtClean="0">
                <a:solidFill>
                  <a:srgbClr val="FFFFFF"/>
                </a:solidFill>
                <a:latin typeface="Calibri"/>
              </a:rPr>
              <a:t>Présentiel 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24" name="CustomShape 18"/>
          <p:cNvSpPr/>
          <p:nvPr/>
        </p:nvSpPr>
        <p:spPr>
          <a:xfrm>
            <a:off x="718200" y="6348156"/>
            <a:ext cx="1739992" cy="42516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latin typeface="Calibri"/>
              </a:rPr>
              <a:t>Hybride</a:t>
            </a: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</p:txBody>
      </p:sp>
      <p:sp>
        <p:nvSpPr>
          <p:cNvPr id="25" name="CustomShape 11"/>
          <p:cNvSpPr/>
          <p:nvPr/>
        </p:nvSpPr>
        <p:spPr>
          <a:xfrm>
            <a:off x="4609620" y="6338185"/>
            <a:ext cx="1479326" cy="42515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 err="1">
                <a:solidFill>
                  <a:srgbClr val="FFFFFF"/>
                </a:solidFill>
                <a:latin typeface="Calibri"/>
              </a:rPr>
              <a:t>Distanciel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26" name="CustomShape 8"/>
          <p:cNvSpPr/>
          <p:nvPr/>
        </p:nvSpPr>
        <p:spPr>
          <a:xfrm>
            <a:off x="5528417" y="2973404"/>
            <a:ext cx="1512020" cy="45803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 smtClean="0">
                <a:latin typeface="Arial"/>
              </a:rPr>
              <a:t>CPC + </a:t>
            </a:r>
            <a:r>
              <a:rPr lang="fr-FR" sz="1100" b="0" strike="noStrike" spc="-1" dirty="0" smtClean="0">
                <a:latin typeface="Arial"/>
              </a:rPr>
              <a:t>formateurs et ASH</a:t>
            </a:r>
            <a:endParaRPr lang="fr-FR" sz="11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Image 28"/>
          <p:cNvPicPr/>
          <p:nvPr/>
        </p:nvPicPr>
        <p:blipFill>
          <a:blip r:embed="rId2"/>
          <a:stretch/>
        </p:blipFill>
        <p:spPr>
          <a:xfrm>
            <a:off x="7716034" y="1206806"/>
            <a:ext cx="4438080" cy="5376600"/>
          </a:xfrm>
          <a:prstGeom prst="rect">
            <a:avLst/>
          </a:prstGeom>
          <a:ln>
            <a:noFill/>
          </a:ln>
        </p:spPr>
      </p:pic>
      <p:sp>
        <p:nvSpPr>
          <p:cNvPr id="104" name="CustomShape 1"/>
          <p:cNvSpPr/>
          <p:nvPr/>
        </p:nvSpPr>
        <p:spPr>
          <a:xfrm>
            <a:off x="379800" y="59401"/>
            <a:ext cx="11464920" cy="57432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CustomShape 2"/>
          <p:cNvSpPr/>
          <p:nvPr/>
        </p:nvSpPr>
        <p:spPr>
          <a:xfrm>
            <a:off x="89280" y="59400"/>
            <a:ext cx="11926080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800" b="0" strike="noStrike" spc="-1" dirty="0" smtClean="0">
                <a:solidFill>
                  <a:srgbClr val="000000"/>
                </a:solidFill>
                <a:latin typeface="Calibri"/>
              </a:rPr>
              <a:t>Cycle 2 </a:t>
            </a:r>
            <a:r>
              <a:rPr lang="fr-FR" sz="2400" b="0" strike="noStrike" spc="-1" dirty="0" smtClean="0">
                <a:solidFill>
                  <a:srgbClr val="000000"/>
                </a:solidFill>
                <a:latin typeface="Calibri"/>
              </a:rPr>
              <a:t>sauf CP/CE effectifs réduits en constellations en 2020-2021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106" name="CustomShape 3"/>
          <p:cNvSpPr/>
          <p:nvPr/>
        </p:nvSpPr>
        <p:spPr>
          <a:xfrm>
            <a:off x="627992" y="2256081"/>
            <a:ext cx="2053440" cy="87660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 dirty="0" smtClean="0">
                <a:latin typeface="Calibri"/>
              </a:rPr>
              <a:t>Constellations Français</a:t>
            </a:r>
            <a:endParaRPr lang="fr-FR" sz="18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pc="-1" dirty="0" smtClean="0">
                <a:latin typeface="Calibri"/>
              </a:rPr>
              <a:t>18</a:t>
            </a:r>
            <a:r>
              <a:rPr lang="fr-FR" sz="1800" b="0" strike="noStrike" spc="-1" dirty="0" smtClean="0">
                <a:latin typeface="Calibri"/>
              </a:rPr>
              <a:t> h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08" name="CustomShape 5"/>
          <p:cNvSpPr/>
          <p:nvPr/>
        </p:nvSpPr>
        <p:spPr>
          <a:xfrm>
            <a:off x="609300" y="1301959"/>
            <a:ext cx="6385680" cy="73476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fr-FR" sz="1800" b="0" strike="noStrike" spc="-1" dirty="0">
                <a:latin typeface="Calibri"/>
              </a:rPr>
              <a:t>18 </a:t>
            </a:r>
            <a:r>
              <a:rPr lang="fr-FR" spc="-1" dirty="0" smtClean="0">
                <a:latin typeface="Calibri"/>
              </a:rPr>
              <a:t>heures </a:t>
            </a:r>
            <a:r>
              <a:rPr lang="fr-FR" spc="-1" dirty="0">
                <a:latin typeface="Calibri"/>
              </a:rPr>
              <a:t>comptées dans les 108 heures. </a:t>
            </a:r>
            <a:endParaRPr lang="fr-FR" i="1" spc="-1" dirty="0"/>
          </a:p>
        </p:txBody>
      </p:sp>
      <p:sp>
        <p:nvSpPr>
          <p:cNvPr id="109" name="CustomShape 6"/>
          <p:cNvSpPr/>
          <p:nvPr/>
        </p:nvSpPr>
        <p:spPr>
          <a:xfrm>
            <a:off x="7818120" y="1250839"/>
            <a:ext cx="4136040" cy="77040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strike="noStrike" spc="-1" dirty="0">
                <a:latin typeface="Calibri"/>
              </a:rPr>
              <a:t>12 heures </a:t>
            </a:r>
            <a:r>
              <a:rPr lang="fr-FR" sz="1800" strike="noStrike" spc="-1" dirty="0" smtClean="0">
                <a:latin typeface="Calibri"/>
              </a:rPr>
              <a:t>obligatoires hors 108 heures.</a:t>
            </a:r>
            <a:endParaRPr lang="fr-FR" sz="1800" strike="noStrike" spc="-1" dirty="0">
              <a:latin typeface="Arial"/>
            </a:endParaRPr>
          </a:p>
        </p:txBody>
      </p:sp>
      <p:sp>
        <p:nvSpPr>
          <p:cNvPr id="110" name="CustomShape 7"/>
          <p:cNvSpPr/>
          <p:nvPr/>
        </p:nvSpPr>
        <p:spPr>
          <a:xfrm>
            <a:off x="4507920" y="2256081"/>
            <a:ext cx="2053440" cy="87660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 dirty="0" smtClean="0">
                <a:latin typeface="Calibri"/>
              </a:rPr>
              <a:t>Constellations Mathématiques</a:t>
            </a:r>
            <a:endParaRPr lang="fr-FR" sz="18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pc="-1" dirty="0" smtClean="0">
                <a:latin typeface="Calibri"/>
              </a:rPr>
              <a:t>18</a:t>
            </a:r>
            <a:r>
              <a:rPr lang="fr-FR" sz="1800" b="0" strike="noStrike" spc="-1" dirty="0" smtClean="0">
                <a:latin typeface="Calibri"/>
              </a:rPr>
              <a:t> h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14" name="CustomShape 11"/>
          <p:cNvSpPr/>
          <p:nvPr/>
        </p:nvSpPr>
        <p:spPr>
          <a:xfrm>
            <a:off x="2975760" y="5907171"/>
            <a:ext cx="2053440" cy="8305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 err="1">
                <a:solidFill>
                  <a:srgbClr val="FFFFFF"/>
                </a:solidFill>
                <a:latin typeface="Calibri"/>
              </a:rPr>
              <a:t>Distanciel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16" name="CustomShape 13"/>
          <p:cNvSpPr/>
          <p:nvPr/>
        </p:nvSpPr>
        <p:spPr>
          <a:xfrm>
            <a:off x="7818120" y="2209641"/>
            <a:ext cx="2011320" cy="1685465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latin typeface="Calibri"/>
              </a:rPr>
              <a:t>Journée de solidarité </a:t>
            </a: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latin typeface="Calibri"/>
              </a:rPr>
              <a:t>6 heures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17" name="CustomShape 14"/>
          <p:cNvSpPr/>
          <p:nvPr/>
        </p:nvSpPr>
        <p:spPr>
          <a:xfrm>
            <a:off x="10162800" y="2306278"/>
            <a:ext cx="1791360" cy="1493826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</a:rPr>
              <a:t>2</a:t>
            </a:r>
            <a:r>
              <a:rPr lang="fr-FR" sz="1800" b="0" strike="noStrike" spc="-1" baseline="30000" dirty="0">
                <a:solidFill>
                  <a:srgbClr val="000000"/>
                </a:solidFill>
                <a:latin typeface="Calibri"/>
              </a:rPr>
              <a:t>ème</a:t>
            </a:r>
            <a:r>
              <a:rPr lang="fr-FR" sz="1800" b="0" strike="noStrike" spc="-1" dirty="0">
                <a:solidFill>
                  <a:srgbClr val="000000"/>
                </a:solidFill>
                <a:latin typeface="Calibri"/>
              </a:rPr>
              <a:t> journée de pré-rentrée </a:t>
            </a: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</a:rPr>
              <a:t>6 heures</a:t>
            </a:r>
            <a:r>
              <a:rPr lang="fr-FR" sz="18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20" name="CustomShape 17"/>
          <p:cNvSpPr/>
          <p:nvPr/>
        </p:nvSpPr>
        <p:spPr>
          <a:xfrm>
            <a:off x="864360" y="5463323"/>
            <a:ext cx="2053440" cy="1274435"/>
          </a:xfrm>
          <a:prstGeom prst="roundRect">
            <a:avLst>
              <a:gd name="adj" fmla="val 16667"/>
            </a:avLst>
          </a:prstGeom>
          <a:solidFill>
            <a:srgbClr val="7E53A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 smtClean="0">
                <a:solidFill>
                  <a:srgbClr val="FFFFFF"/>
                </a:solidFill>
                <a:latin typeface="Calibri"/>
              </a:rPr>
              <a:t>Présentiel 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21" name="CustomShape 18"/>
          <p:cNvSpPr/>
          <p:nvPr/>
        </p:nvSpPr>
        <p:spPr>
          <a:xfrm>
            <a:off x="5252400" y="5850062"/>
            <a:ext cx="2062440" cy="887698"/>
          </a:xfrm>
          <a:prstGeom prst="roundRect">
            <a:avLst>
              <a:gd name="adj" fmla="val 16667"/>
            </a:avLst>
          </a:prstGeom>
          <a:solidFill>
            <a:srgbClr val="A9D18E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latin typeface="Calibri"/>
              </a:rPr>
              <a:t>Hybride</a:t>
            </a: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</p:txBody>
      </p:sp>
      <p:sp>
        <p:nvSpPr>
          <p:cNvPr id="122" name="CustomShape 19"/>
          <p:cNvSpPr/>
          <p:nvPr/>
        </p:nvSpPr>
        <p:spPr>
          <a:xfrm>
            <a:off x="7899949" y="4171615"/>
            <a:ext cx="2062440" cy="1528541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</a:rPr>
              <a:t>Programme établi par chaque circonscription</a:t>
            </a:r>
            <a:r>
              <a:rPr lang="fr-FR" sz="18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algn="ctr"/>
            <a:r>
              <a:rPr lang="fr-FR" sz="1200" spc="-1" dirty="0">
                <a:solidFill>
                  <a:srgbClr val="000000"/>
                </a:solidFill>
                <a:latin typeface="Calibri"/>
              </a:rPr>
              <a:t>Sauf pour MAT, PEMF (cadrage de la rectrice)</a:t>
            </a:r>
            <a:endParaRPr lang="fr-FR" sz="1200" spc="-1" dirty="0"/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</p:txBody>
      </p:sp>
      <p:sp>
        <p:nvSpPr>
          <p:cNvPr id="123" name="CustomShape 20"/>
          <p:cNvSpPr/>
          <p:nvPr/>
        </p:nvSpPr>
        <p:spPr>
          <a:xfrm>
            <a:off x="73080" y="1100380"/>
            <a:ext cx="7480800" cy="5693900"/>
          </a:xfrm>
          <a:prstGeom prst="roundRect">
            <a:avLst>
              <a:gd name="adj" fmla="val 562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" name="CustomShape 8"/>
          <p:cNvSpPr/>
          <p:nvPr/>
        </p:nvSpPr>
        <p:spPr>
          <a:xfrm>
            <a:off x="3346120" y="2430496"/>
            <a:ext cx="541892" cy="511920"/>
          </a:xfrm>
          <a:prstGeom prst="roundRect">
            <a:avLst>
              <a:gd name="adj" fmla="val 16667"/>
            </a:avLst>
          </a:prstGeom>
          <a:noFill/>
          <a:ln w="381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 smtClean="0">
                <a:latin typeface="Arial"/>
              </a:rPr>
              <a:t>ou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26" name="CustomShape 8"/>
          <p:cNvSpPr/>
          <p:nvPr/>
        </p:nvSpPr>
        <p:spPr>
          <a:xfrm>
            <a:off x="2167738" y="3067207"/>
            <a:ext cx="1720274" cy="5119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 smtClean="0">
                <a:latin typeface="Arial"/>
              </a:rPr>
              <a:t>CPC + </a:t>
            </a:r>
            <a:r>
              <a:rPr lang="fr-FR" sz="1100" b="0" strike="noStrike" spc="-1" dirty="0" smtClean="0">
                <a:latin typeface="Arial"/>
              </a:rPr>
              <a:t>formateurs </a:t>
            </a:r>
            <a:r>
              <a:rPr lang="fr-FR" sz="1100" spc="-1" dirty="0">
                <a:latin typeface="Arial"/>
              </a:rPr>
              <a:t>+</a:t>
            </a:r>
            <a:r>
              <a:rPr lang="fr-FR" sz="1100" b="0" strike="noStrike" spc="-1" dirty="0" smtClean="0">
                <a:latin typeface="Arial"/>
              </a:rPr>
              <a:t> CPC </a:t>
            </a:r>
            <a:r>
              <a:rPr lang="fr-FR" sz="1100" spc="-1" dirty="0" smtClean="0">
                <a:latin typeface="Arial"/>
              </a:rPr>
              <a:t>ASH</a:t>
            </a:r>
            <a:endParaRPr lang="fr-FR" sz="1100" b="0" strike="noStrike" spc="-1" dirty="0">
              <a:latin typeface="Arial"/>
            </a:endParaRPr>
          </a:p>
        </p:txBody>
      </p:sp>
      <p:sp>
        <p:nvSpPr>
          <p:cNvPr id="27" name="CustomShape 8"/>
          <p:cNvSpPr/>
          <p:nvPr/>
        </p:nvSpPr>
        <p:spPr>
          <a:xfrm>
            <a:off x="5861304" y="3083552"/>
            <a:ext cx="1623456" cy="63805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 smtClean="0">
                <a:latin typeface="Arial"/>
              </a:rPr>
              <a:t>CPC + </a:t>
            </a:r>
            <a:r>
              <a:rPr lang="fr-FR" sz="1100" b="0" strike="noStrike" spc="-1" dirty="0" smtClean="0">
                <a:latin typeface="Arial"/>
              </a:rPr>
              <a:t>formateurs + CPC  ASH</a:t>
            </a:r>
            <a:endParaRPr lang="fr-FR" sz="11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2"/>
          <p:cNvSpPr/>
          <p:nvPr/>
        </p:nvSpPr>
        <p:spPr>
          <a:xfrm>
            <a:off x="91440" y="118872"/>
            <a:ext cx="11923920" cy="5217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800" b="0" strike="noStrike" spc="-1" dirty="0" smtClean="0">
                <a:latin typeface="Arial"/>
              </a:rPr>
              <a:t>Cycle 1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524117" y="1943434"/>
            <a:ext cx="2301082" cy="87660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 dirty="0" smtClean="0">
                <a:latin typeface="Arial"/>
              </a:rPr>
              <a:t>Mobiliser le langag</a:t>
            </a:r>
            <a:r>
              <a:rPr lang="fr-FR" sz="1400" b="1" spc="-1" dirty="0" smtClean="0">
                <a:latin typeface="Arial"/>
              </a:rPr>
              <a:t>e dans toutes ses dimensions </a:t>
            </a:r>
            <a:endParaRPr lang="fr-FR" sz="1400" b="1" strike="noStrike" spc="-1" dirty="0" smtClean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pc="-1" dirty="0" smtClean="0">
                <a:latin typeface="Arial"/>
              </a:rPr>
              <a:t>9h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28" name="CustomShape 5"/>
          <p:cNvSpPr/>
          <p:nvPr/>
        </p:nvSpPr>
        <p:spPr>
          <a:xfrm>
            <a:off x="411437" y="1028492"/>
            <a:ext cx="6385680" cy="73476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latin typeface="Calibri"/>
              </a:rPr>
              <a:t>18 heures </a:t>
            </a:r>
            <a:r>
              <a:rPr lang="fr-FR" sz="1800" b="0" strike="noStrike" spc="-1" dirty="0" smtClean="0">
                <a:latin typeface="Calibri"/>
              </a:rPr>
              <a:t>obligatoires comptées dans les 108 h</a:t>
            </a:r>
            <a:r>
              <a:rPr lang="fr-FR" spc="-1" dirty="0" smtClean="0">
                <a:latin typeface="Calibri"/>
              </a:rPr>
              <a:t>eures.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29" name="CustomShape 6"/>
          <p:cNvSpPr/>
          <p:nvPr/>
        </p:nvSpPr>
        <p:spPr>
          <a:xfrm>
            <a:off x="7875412" y="1058533"/>
            <a:ext cx="4136040" cy="704719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latin typeface="Calibri"/>
              </a:rPr>
              <a:t>12 heures </a:t>
            </a:r>
            <a:r>
              <a:rPr lang="fr-FR" sz="1800" b="0" strike="noStrike" spc="-1" dirty="0" smtClean="0">
                <a:latin typeface="Calibri"/>
              </a:rPr>
              <a:t>obligatoires hors 108 heures.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30" name="CustomShape 7"/>
          <p:cNvSpPr/>
          <p:nvPr/>
        </p:nvSpPr>
        <p:spPr>
          <a:xfrm>
            <a:off x="4788546" y="1962711"/>
            <a:ext cx="2406255" cy="87660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b="1" spc="-1" dirty="0" smtClean="0">
                <a:latin typeface="Arial"/>
              </a:rPr>
              <a:t>Résolution de problèmes </a:t>
            </a:r>
            <a:r>
              <a:rPr lang="fr-FR" sz="1800" b="1" strike="noStrike" spc="-1" dirty="0" smtClean="0">
                <a:latin typeface="Arial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fr-FR" spc="-1" dirty="0" smtClean="0">
                <a:latin typeface="Arial"/>
              </a:rPr>
              <a:t>9h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31" name="CustomShape 8"/>
          <p:cNvSpPr/>
          <p:nvPr/>
        </p:nvSpPr>
        <p:spPr>
          <a:xfrm>
            <a:off x="557922" y="3109264"/>
            <a:ext cx="6636879" cy="1471116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b="1" spc="-1" dirty="0">
                <a:latin typeface="Calibri"/>
              </a:rPr>
              <a:t>Formations prioritaires</a:t>
            </a:r>
            <a:r>
              <a:rPr lang="fr-FR" spc="-1" dirty="0"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fr-FR" spc="-1" dirty="0" smtClean="0">
                <a:latin typeface="Calibri"/>
              </a:rPr>
              <a:t>- </a:t>
            </a:r>
            <a:r>
              <a:rPr lang="fr-FR" sz="1600" spc="-1" dirty="0" smtClean="0">
                <a:latin typeface="Calibri"/>
              </a:rPr>
              <a:t>numérique 3h et/ou 6h ou </a:t>
            </a:r>
            <a:r>
              <a:rPr lang="fr-FR" sz="1600" spc="-1" dirty="0">
                <a:latin typeface="Calibri"/>
              </a:rPr>
              <a:t>9h (obligatoire dans le cadre LEN/SNEE/ECLAT-BFC)</a:t>
            </a:r>
            <a:endParaRPr lang="fr-FR" sz="1600" spc="-1" dirty="0" smtClean="0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fr-FR" sz="1600" spc="-1" dirty="0" smtClean="0">
                <a:latin typeface="Calibri"/>
              </a:rPr>
              <a:t>- «</a:t>
            </a:r>
            <a:r>
              <a:rPr lang="fr-FR" sz="1600" spc="-1" dirty="0">
                <a:latin typeface="Calibri"/>
              </a:rPr>
              <a:t> savoir nager » 3h (T1 obligatoire)</a:t>
            </a:r>
          </a:p>
          <a:p>
            <a:pPr>
              <a:lnSpc>
                <a:spcPct val="100000"/>
              </a:lnSpc>
            </a:pPr>
            <a:r>
              <a:rPr lang="fr-FR" sz="1600" spc="-1" dirty="0" smtClean="0">
                <a:latin typeface="Calibri"/>
              </a:rPr>
              <a:t>- «</a:t>
            </a:r>
            <a:r>
              <a:rPr lang="fr-FR" sz="1600" spc="-1" dirty="0">
                <a:latin typeface="Calibri"/>
              </a:rPr>
              <a:t> savoir rouler </a:t>
            </a:r>
            <a:r>
              <a:rPr lang="fr-FR" sz="1600" spc="-1" dirty="0" smtClean="0">
                <a:latin typeface="Calibri"/>
              </a:rPr>
              <a:t>à vélo» </a:t>
            </a:r>
            <a:r>
              <a:rPr lang="fr-FR" sz="1600" spc="-1" dirty="0">
                <a:latin typeface="Calibri"/>
              </a:rPr>
              <a:t>3h (T1 et T2 obligatoire</a:t>
            </a:r>
            <a:r>
              <a:rPr lang="fr-FR" sz="1600" spc="-1" dirty="0" smtClean="0">
                <a:latin typeface="Calibri"/>
              </a:rPr>
              <a:t>)</a:t>
            </a:r>
            <a:endParaRPr lang="fr-FR" sz="1600" spc="-1" dirty="0">
              <a:latin typeface="Calibri"/>
            </a:endParaRPr>
          </a:p>
        </p:txBody>
      </p:sp>
      <p:sp>
        <p:nvSpPr>
          <p:cNvPr id="134" name="CustomShape 11"/>
          <p:cNvSpPr/>
          <p:nvPr/>
        </p:nvSpPr>
        <p:spPr>
          <a:xfrm>
            <a:off x="3180245" y="2221052"/>
            <a:ext cx="701726" cy="37947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 smtClean="0">
                <a:latin typeface="Calibri"/>
              </a:rPr>
              <a:t>Ou 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36" name="CustomShape 13"/>
          <p:cNvSpPr/>
          <p:nvPr/>
        </p:nvSpPr>
        <p:spPr>
          <a:xfrm>
            <a:off x="7853726" y="1923210"/>
            <a:ext cx="2011320" cy="171288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latin typeface="Calibri"/>
              </a:rPr>
              <a:t>Journée de solidarité </a:t>
            </a: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latin typeface="Calibri"/>
              </a:rPr>
              <a:t>6 heures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37" name="CustomShape 14"/>
          <p:cNvSpPr/>
          <p:nvPr/>
        </p:nvSpPr>
        <p:spPr>
          <a:xfrm>
            <a:off x="10220092" y="1972489"/>
            <a:ext cx="1791360" cy="1574230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</a:rPr>
              <a:t>2</a:t>
            </a:r>
            <a:r>
              <a:rPr lang="fr-FR" sz="1800" b="0" strike="noStrike" spc="-1" baseline="30000" dirty="0">
                <a:solidFill>
                  <a:srgbClr val="000000"/>
                </a:solidFill>
                <a:latin typeface="Calibri"/>
              </a:rPr>
              <a:t>ème</a:t>
            </a:r>
            <a:r>
              <a:rPr lang="fr-FR" sz="1800" b="0" strike="noStrike" spc="-1" dirty="0">
                <a:solidFill>
                  <a:srgbClr val="000000"/>
                </a:solidFill>
                <a:latin typeface="Calibri"/>
              </a:rPr>
              <a:t> journée de pré-rentrée </a:t>
            </a: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</a:rPr>
              <a:t>6 heures</a:t>
            </a:r>
            <a:r>
              <a:rPr lang="fr-FR" sz="18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40" name="CustomShape 17"/>
          <p:cNvSpPr/>
          <p:nvPr/>
        </p:nvSpPr>
        <p:spPr>
          <a:xfrm>
            <a:off x="7997068" y="3796049"/>
            <a:ext cx="1867978" cy="1583474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fr-FR" sz="18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 dirty="0" smtClean="0">
                <a:solidFill>
                  <a:srgbClr val="000000"/>
                </a:solidFill>
                <a:latin typeface="Calibri"/>
              </a:rPr>
              <a:t>Programme </a:t>
            </a:r>
            <a:r>
              <a:rPr lang="fr-FR" sz="1800" b="0" strike="noStrike" spc="-1" dirty="0">
                <a:solidFill>
                  <a:srgbClr val="000000"/>
                </a:solidFill>
                <a:latin typeface="Calibri"/>
              </a:rPr>
              <a:t>établi par chaque circonscription</a:t>
            </a:r>
            <a:r>
              <a:rPr lang="fr-FR" sz="18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algn="ctr"/>
            <a:r>
              <a:rPr lang="fr-FR" sz="1200" spc="-1" dirty="0">
                <a:solidFill>
                  <a:srgbClr val="000000"/>
                </a:solidFill>
                <a:latin typeface="Calibri"/>
              </a:rPr>
              <a:t>Sauf pour MAT, PEMF (cadrage de la rectrice)</a:t>
            </a:r>
            <a:endParaRPr lang="fr-FR" sz="1200" spc="-1" dirty="0"/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</p:txBody>
      </p:sp>
      <p:sp>
        <p:nvSpPr>
          <p:cNvPr id="141" name="CustomShape 18"/>
          <p:cNvSpPr/>
          <p:nvPr/>
        </p:nvSpPr>
        <p:spPr>
          <a:xfrm>
            <a:off x="64980" y="848590"/>
            <a:ext cx="7480800" cy="5359320"/>
          </a:xfrm>
          <a:prstGeom prst="roundRect">
            <a:avLst>
              <a:gd name="adj" fmla="val 562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CustomShape 19"/>
          <p:cNvSpPr/>
          <p:nvPr/>
        </p:nvSpPr>
        <p:spPr>
          <a:xfrm>
            <a:off x="7688246" y="849296"/>
            <a:ext cx="4425480" cy="5359320"/>
          </a:xfrm>
          <a:prstGeom prst="roundRect">
            <a:avLst>
              <a:gd name="adj" fmla="val 562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" name="CustomShape 3"/>
          <p:cNvSpPr/>
          <p:nvPr/>
        </p:nvSpPr>
        <p:spPr>
          <a:xfrm>
            <a:off x="754409" y="4796503"/>
            <a:ext cx="6440392" cy="1200536"/>
          </a:xfrm>
          <a:prstGeom prst="roundRect">
            <a:avLst>
              <a:gd name="adj" fmla="val 16667"/>
            </a:avLst>
          </a:prstGeom>
          <a:solidFill>
            <a:srgbClr val="F9846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fr-FR" b="1" spc="-1" dirty="0">
                <a:latin typeface="Calibri"/>
              </a:rPr>
              <a:t>Projets départementaux </a:t>
            </a:r>
            <a:r>
              <a:rPr lang="fr-FR" b="1" spc="-1" dirty="0" smtClean="0">
                <a:latin typeface="Calibri"/>
              </a:rPr>
              <a:t>au service </a:t>
            </a:r>
            <a:r>
              <a:rPr lang="fr-FR" b="1" spc="-1" dirty="0" smtClean="0">
                <a:latin typeface="Calibri"/>
              </a:rPr>
              <a:t>des apprentissages </a:t>
            </a:r>
            <a:r>
              <a:rPr lang="fr-FR" b="1" spc="-1" dirty="0">
                <a:latin typeface="Calibri"/>
              </a:rPr>
              <a:t>fondamentaux et </a:t>
            </a:r>
            <a:r>
              <a:rPr lang="fr-FR" b="1" spc="-1" dirty="0" smtClean="0">
                <a:latin typeface="Calibri"/>
              </a:rPr>
              <a:t>des </a:t>
            </a:r>
            <a:r>
              <a:rPr lang="fr-FR" b="1" spc="-1" dirty="0">
                <a:latin typeface="Calibri"/>
              </a:rPr>
              <a:t>valeurs républicaines 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fr-FR" sz="1400" spc="-1" dirty="0" smtClean="0">
                <a:latin typeface="Arial"/>
              </a:rPr>
              <a:t>PE ATSEM 3h ou 6h 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fr-FR" sz="1400" b="0" strike="noStrike" spc="-1" dirty="0" smtClean="0">
                <a:latin typeface="Arial"/>
              </a:rPr>
              <a:t>Mieux apprendre en aménageant l’espace 6h (avec 7 options) 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fr-FR" sz="1400" spc="-1" dirty="0" smtClean="0">
                <a:latin typeface="Arial"/>
              </a:rPr>
              <a:t>Projet </a:t>
            </a:r>
            <a:r>
              <a:rPr lang="fr-FR" sz="1400" spc="-1" dirty="0" err="1" smtClean="0">
                <a:latin typeface="Arial"/>
              </a:rPr>
              <a:t>Théâ</a:t>
            </a:r>
            <a:r>
              <a:rPr lang="fr-FR" sz="1400" spc="-1" dirty="0" smtClean="0">
                <a:latin typeface="Arial"/>
              </a:rPr>
              <a:t> 6h</a:t>
            </a:r>
            <a:endParaRPr lang="fr-FR" sz="1400" b="0" strike="noStrike" spc="-1" dirty="0" smtClean="0">
              <a:latin typeface="Arial"/>
            </a:endParaRPr>
          </a:p>
        </p:txBody>
      </p:sp>
      <p:sp>
        <p:nvSpPr>
          <p:cNvPr id="26" name="CustomShape 11"/>
          <p:cNvSpPr/>
          <p:nvPr/>
        </p:nvSpPr>
        <p:spPr>
          <a:xfrm>
            <a:off x="5246064" y="6310766"/>
            <a:ext cx="2053440" cy="345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 err="1">
                <a:solidFill>
                  <a:srgbClr val="FFFFFF"/>
                </a:solidFill>
                <a:latin typeface="Calibri"/>
              </a:rPr>
              <a:t>Distanciel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27" name="CustomShape 20"/>
          <p:cNvSpPr/>
          <p:nvPr/>
        </p:nvSpPr>
        <p:spPr>
          <a:xfrm>
            <a:off x="2927980" y="6079881"/>
            <a:ext cx="2053440" cy="627799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latin typeface="Calibri"/>
              </a:rPr>
              <a:t>Hybride avec </a:t>
            </a:r>
            <a:r>
              <a:rPr lang="fr-FR" sz="1800" b="0" strike="noStrike" spc="-1" dirty="0" smtClean="0">
                <a:solidFill>
                  <a:srgbClr val="FFFFFF"/>
                </a:solidFill>
                <a:latin typeface="Calibri"/>
              </a:rPr>
              <a:t>magistère 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28" name="CustomShape 21"/>
          <p:cNvSpPr/>
          <p:nvPr/>
        </p:nvSpPr>
        <p:spPr>
          <a:xfrm>
            <a:off x="465260" y="6050448"/>
            <a:ext cx="2062440" cy="650609"/>
          </a:xfrm>
          <a:prstGeom prst="roundRect">
            <a:avLst>
              <a:gd name="adj" fmla="val 16667"/>
            </a:avLst>
          </a:prstGeom>
          <a:solidFill>
            <a:srgbClr val="7E53AD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pc="-1" dirty="0" smtClean="0">
                <a:solidFill>
                  <a:srgbClr val="FFFFFF"/>
                </a:solidFill>
                <a:latin typeface="Calibri"/>
              </a:rPr>
              <a:t>Présentiel </a:t>
            </a: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</p:txBody>
      </p:sp>
      <p:sp>
        <p:nvSpPr>
          <p:cNvPr id="30" name="CustomShape 8"/>
          <p:cNvSpPr/>
          <p:nvPr/>
        </p:nvSpPr>
        <p:spPr>
          <a:xfrm>
            <a:off x="107389" y="3171292"/>
            <a:ext cx="357871" cy="518762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 smtClean="0">
                <a:latin typeface="Arial"/>
              </a:rPr>
              <a:t>+</a:t>
            </a:r>
            <a:endParaRPr lang="fr-FR" sz="1100" b="0" strike="noStrike" spc="-1" dirty="0">
              <a:latin typeface="Arial"/>
            </a:endParaRPr>
          </a:p>
        </p:txBody>
      </p:sp>
      <p:sp>
        <p:nvSpPr>
          <p:cNvPr id="31" name="CustomShape 8"/>
          <p:cNvSpPr/>
          <p:nvPr/>
        </p:nvSpPr>
        <p:spPr>
          <a:xfrm>
            <a:off x="166246" y="4676349"/>
            <a:ext cx="486897" cy="518762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 smtClean="0">
                <a:latin typeface="Arial"/>
              </a:rPr>
              <a:t>+/ ou </a:t>
            </a:r>
            <a:endParaRPr lang="fr-FR" sz="1100" b="0" strike="noStrike" spc="-1" dirty="0">
              <a:latin typeface="Arial"/>
            </a:endParaRPr>
          </a:p>
        </p:txBody>
      </p:sp>
      <p:sp>
        <p:nvSpPr>
          <p:cNvPr id="21" name="CustomShape 8"/>
          <p:cNvSpPr/>
          <p:nvPr/>
        </p:nvSpPr>
        <p:spPr>
          <a:xfrm>
            <a:off x="2267981" y="2698625"/>
            <a:ext cx="1216151" cy="345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 dirty="0" smtClean="0">
                <a:latin typeface="Arial"/>
              </a:rPr>
              <a:t>CPD + CPC</a:t>
            </a:r>
            <a:endParaRPr lang="fr-FR" sz="1400" b="0" strike="noStrike" spc="-1" dirty="0">
              <a:latin typeface="Arial"/>
            </a:endParaRPr>
          </a:p>
        </p:txBody>
      </p:sp>
      <p:sp>
        <p:nvSpPr>
          <p:cNvPr id="22" name="CustomShape 8"/>
          <p:cNvSpPr/>
          <p:nvPr/>
        </p:nvSpPr>
        <p:spPr>
          <a:xfrm>
            <a:off x="4136242" y="2688418"/>
            <a:ext cx="1162142" cy="329728"/>
          </a:xfrm>
          <a:prstGeom prst="roundRect">
            <a:avLst>
              <a:gd name="adj" fmla="val 8320"/>
            </a:avLst>
          </a:prstGeom>
          <a:solidFill>
            <a:schemeClr val="bg1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0" strike="noStrike" spc="-1" dirty="0" smtClean="0">
                <a:latin typeface="Arial"/>
              </a:rPr>
              <a:t>CPD + CPC</a:t>
            </a:r>
            <a:endParaRPr lang="fr-FR" sz="1400" b="0" strike="noStrike" spc="-1" dirty="0">
              <a:latin typeface="Arial"/>
            </a:endParaRPr>
          </a:p>
        </p:txBody>
      </p:sp>
      <p:sp>
        <p:nvSpPr>
          <p:cNvPr id="25" name="CustomShape 8"/>
          <p:cNvSpPr/>
          <p:nvPr/>
        </p:nvSpPr>
        <p:spPr>
          <a:xfrm>
            <a:off x="5790218" y="4081460"/>
            <a:ext cx="1267529" cy="39691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fr-FR" sz="1200" spc="-1" dirty="0" smtClean="0"/>
              <a:t>CPD </a:t>
            </a:r>
            <a:r>
              <a:rPr lang="fr-FR" sz="1200" spc="-1" dirty="0"/>
              <a:t>+ formateurs </a:t>
            </a:r>
          </a:p>
        </p:txBody>
      </p:sp>
      <p:sp>
        <p:nvSpPr>
          <p:cNvPr id="29" name="CustomShape 8"/>
          <p:cNvSpPr/>
          <p:nvPr/>
        </p:nvSpPr>
        <p:spPr>
          <a:xfrm>
            <a:off x="6151218" y="5378269"/>
            <a:ext cx="1383438" cy="636012"/>
          </a:xfrm>
          <a:prstGeom prst="roundRect">
            <a:avLst>
              <a:gd name="adj" fmla="val 14881"/>
            </a:avLst>
          </a:prstGeom>
          <a:solidFill>
            <a:schemeClr val="bg1"/>
          </a:solidFill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 smtClean="0">
                <a:latin typeface="Arial"/>
              </a:rPr>
              <a:t>CPD + </a:t>
            </a:r>
            <a:r>
              <a:rPr lang="fr-FR" sz="1100" b="0" strike="noStrike" spc="-1" dirty="0" smtClean="0">
                <a:latin typeface="Arial"/>
              </a:rPr>
              <a:t>formateurs + CPC ASH</a:t>
            </a:r>
            <a:endParaRPr lang="fr-FR" sz="11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/>
          </p:nvPr>
        </p:nvSpPr>
        <p:spPr>
          <a:xfrm>
            <a:off x="838080" y="1517904"/>
            <a:ext cx="10515240" cy="4983480"/>
          </a:xfrm>
        </p:spPr>
        <p:txBody>
          <a:bodyPr/>
          <a:lstStyle/>
          <a:p>
            <a:pPr marL="0" indent="0">
              <a:buNone/>
            </a:pP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Les enseignants de l’ASH</a:t>
            </a: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- Formation « débuter dans l’ASH » : 2 journées</a:t>
            </a:r>
          </a:p>
          <a:p>
            <a:pPr marL="0" indent="0">
              <a:buNone/>
            </a:pP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-Journées catégorielles pour les enseignants de RASED : 2 journées pour les maîtres spé et 3 pour les psychologues.</a:t>
            </a:r>
          </a:p>
          <a:p>
            <a:pPr marL="0" indent="0">
              <a:buNone/>
            </a:pP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-Journées pour les enseignants  des dispositifs ULIS école, collège, lycée: 2 journées.</a:t>
            </a:r>
          </a:p>
          <a:p>
            <a:pPr marL="0" indent="0">
              <a:buNone/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Constellations maths/français pour les enseignants de SEGPA en fonction des projets.</a:t>
            </a:r>
          </a:p>
          <a:p>
            <a:pPr marL="0" indent="0">
              <a:buNone/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Enseignants Référents</a:t>
            </a:r>
          </a:p>
          <a:p>
            <a:pPr marL="0" indent="0">
              <a:buNone/>
            </a:pP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-Stages MIN  « Troubles du spectre autistique et troubles du comportement »: 2 x 26h </a:t>
            </a:r>
          </a:p>
          <a:p>
            <a:pPr marL="0" indent="0">
              <a:buNone/>
            </a:pPr>
            <a:endParaRPr lang="fr-F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Les enseignants « débutant en maternelle »:</a:t>
            </a:r>
          </a:p>
          <a:p>
            <a:pPr marL="0" indent="0">
              <a:buNone/>
            </a:pPr>
            <a:r>
              <a:rPr lang="fr-FR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GS à effectifs réduits </a:t>
            </a:r>
          </a:p>
          <a:p>
            <a:pPr marL="0" indent="0">
              <a:buNone/>
            </a:pP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-Accueil des – 3 ans </a:t>
            </a:r>
          </a:p>
          <a:p>
            <a:pPr marL="0" indent="0">
              <a:buNone/>
            </a:pPr>
            <a:endParaRPr lang="fr-FR" sz="1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Les candidats au CAFIPEMF </a:t>
            </a: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2 semaines (8 journées) auprès des PEMF et CPC + 3 semaines INSPE/DSDEN</a:t>
            </a:r>
          </a:p>
          <a:p>
            <a:pPr marL="0" indent="0">
              <a:buNone/>
            </a:pPr>
            <a:endParaRPr lang="fr-F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 formation pour les ERUN</a:t>
            </a: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fr-F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fr-FR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 formation UPE2A</a:t>
            </a: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fr-F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fr-FR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 lutte contre le harcèlement à l’école « </a:t>
            </a:r>
            <a:r>
              <a:rPr lang="fr-FR" sz="1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pHARe</a:t>
            </a:r>
            <a:r>
              <a:rPr lang="fr-FR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»</a:t>
            </a:r>
            <a:endParaRPr lang="fr-FR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838080" y="603504"/>
            <a:ext cx="10271880" cy="5577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Cas particuliers: public désigné sur temps scolaire</a:t>
            </a:r>
            <a:endParaRPr lang="fr-FR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549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</TotalTime>
  <Words>876</Words>
  <Application>Microsoft Office PowerPoint</Application>
  <PresentationFormat>Grand écran</PresentationFormat>
  <Paragraphs>144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DejaVu Sans</vt:lpstr>
      <vt:lpstr>StarSymbol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cp_appfond</dc:creator>
  <dc:description/>
  <cp:lastModifiedBy>patricia.burtin</cp:lastModifiedBy>
  <cp:revision>69</cp:revision>
  <cp:lastPrinted>2021-06-25T08:32:25Z</cp:lastPrinted>
  <dcterms:created xsi:type="dcterms:W3CDTF">2020-09-08T12:03:07Z</dcterms:created>
  <dcterms:modified xsi:type="dcterms:W3CDTF">2021-06-29T13:48:26Z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HP Inc.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Grand écran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7</vt:i4>
  </property>
</Properties>
</file>