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60" r:id="rId2"/>
    <p:sldId id="396" r:id="rId3"/>
    <p:sldId id="388" r:id="rId4"/>
    <p:sldId id="389" r:id="rId5"/>
    <p:sldId id="397" r:id="rId6"/>
    <p:sldId id="398" r:id="rId7"/>
    <p:sldId id="399" r:id="rId8"/>
    <p:sldId id="400" r:id="rId9"/>
    <p:sldId id="401" r:id="rId10"/>
  </p:sldIdLst>
  <p:sldSz cx="9144000" cy="6858000" type="screen4x3"/>
  <p:notesSz cx="972343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06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66FF"/>
    <a:srgbClr val="FFFF00"/>
    <a:srgbClr val="FF9900"/>
    <a:srgbClr val="FFFFCC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744" y="-96"/>
      </p:cViewPr>
      <p:guideLst>
        <p:guide orient="horz" pos="2160"/>
        <p:guide pos="30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anose="020B0604020202020204" pitchFamily="34" charset="0"/>
              </a:defRPr>
            </a:lvl1pPr>
          </a:lstStyle>
          <a:p>
            <a:fld id="{2EDE788C-A0FC-4B74-94EC-7BB53F86C465}" type="datetimeFigureOut">
              <a:rPr lang="fr-FR" altLang="fr-FR"/>
              <a:pPr/>
              <a:t>30/03/2018</a:t>
            </a:fld>
            <a:endParaRPr lang="fr-FR" altLang="fr-F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anose="020B0604020202020204" pitchFamily="34" charset="0"/>
              </a:defRPr>
            </a:lvl1pPr>
          </a:lstStyle>
          <a:p>
            <a:fld id="{C20EFE2C-7A28-4B31-9F4A-D8191B5F74F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8625" y="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6988" y="3257550"/>
            <a:ext cx="712946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8625" y="6515100"/>
            <a:ext cx="4214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panose="020B0604020202020204" pitchFamily="34" charset="0"/>
              </a:defRPr>
            </a:lvl1pPr>
          </a:lstStyle>
          <a:p>
            <a:fld id="{FE8699D6-737F-4CC7-8D0F-A3F0D0F3778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2A45C9B-A42B-4223-9EA9-CD8CEFA59FA3}" type="slidenum">
              <a:rPr lang="fr-FR" altLang="fr-FR" sz="1200"/>
              <a:pPr/>
              <a:t>3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mtClean="0"/>
              <a:t>En maternelle, maths dans la partie « découverte du monde » </a:t>
            </a:r>
          </a:p>
          <a:p>
            <a:r>
              <a:rPr lang="fr-FR" altLang="fr-FR" smtClean="0"/>
              <a:t>C</a:t>
            </a:r>
            <a:r>
              <a:rPr lang="ja-JP" altLang="fr-FR" smtClean="0"/>
              <a:t>’</a:t>
            </a:r>
            <a:r>
              <a:rPr lang="fr-FR" altLang="ja-JP" smtClean="0"/>
              <a:t>est encore vrai ensuite</a:t>
            </a:r>
            <a:endParaRPr lang="fr-FR" altLang="fr-FR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8F7F72A-1F57-4854-9E89-21A50F888597}" type="slidenum">
              <a:rPr lang="fr-FR" altLang="fr-FR" sz="1200"/>
              <a:pPr/>
              <a:t>4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3B373E1-BDC5-4940-A48E-391B831E525B}" type="slidenum">
              <a:rPr lang="fr-FR" altLang="fr-FR" sz="1200"/>
              <a:pPr/>
              <a:t>5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457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21D3D6D-9F81-4E42-A25C-C4D200628442}" type="slidenum">
              <a:rPr lang="fr-FR" altLang="fr-FR" sz="1200"/>
              <a:pPr/>
              <a:t>6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968722A-D37E-45EF-86B1-45B63688EC16}" type="slidenum">
              <a:rPr lang="fr-FR" altLang="fr-FR" sz="1200"/>
              <a:pPr/>
              <a:t>7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016A592-555F-4A78-966C-3209EBADF9B3}" type="slidenum">
              <a:rPr lang="fr-FR" altLang="fr-FR" sz="1200"/>
              <a:pPr/>
              <a:t>8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3072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E216182-7808-438C-8C16-49B2EE4E7B21}" type="slidenum">
              <a:rPr lang="fr-FR" altLang="fr-FR" sz="1200"/>
              <a:pPr/>
              <a:t>9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CF36A763-EBAE-4B34-AB97-3AC992CC8939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0AF7029A-8C6D-4594-8E1A-66BC2299C1D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57568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1DE16A-01F6-4E86-A5B7-C5A12B5803E4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829E0-AD3B-4E33-997B-6A2EAF07B79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6343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747E8-0AAC-4CF4-B59F-E6FCA40A972D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CFCD4-971E-4810-BD46-791D4BE9935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7496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6E5CF-B5FA-43A5-A288-7A1C036F1F04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D57B7C-E9AB-4CFC-BA76-F9858D17803E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</p:spTree>
    <p:extLst>
      <p:ext uri="{BB962C8B-B14F-4D97-AF65-F5344CB8AC3E}">
        <p14:creationId xmlns:p14="http://schemas.microsoft.com/office/powerpoint/2010/main" val="83615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4A844B8C-AC92-4551-8E96-DB463BA87EF0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32C85B3-E30F-470D-B3BB-D21600379FAC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59135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1889C4-80A7-4736-B680-1B099DC5B7AB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EE2D5-1DF9-460F-9290-8864300F9805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1587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CC137-2955-4D70-B56E-652FDA55641D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5BDAE-054B-422C-B0A9-03362137DCB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1572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9459EA-6D4A-454E-8CF0-EB8A177BABC7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F39755-A3F2-4048-8464-1BFD5981981B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</p:spTree>
    <p:extLst>
      <p:ext uri="{BB962C8B-B14F-4D97-AF65-F5344CB8AC3E}">
        <p14:creationId xmlns:p14="http://schemas.microsoft.com/office/powerpoint/2010/main" val="147525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5E8EF-CE5E-4D17-9EEB-6795F8CF7EE0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C27B-FBA4-4996-8AEC-B3CB2EAECBCB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5870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7" name="Connecteur droit 25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Connecteur droit 2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cteur droit 2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6F8DD-E1A2-4175-9785-73D87B44674F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C7A2C-59CC-406C-B79F-C7E9B14DAFAD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</p:spTree>
    <p:extLst>
      <p:ext uri="{BB962C8B-B14F-4D97-AF65-F5344CB8AC3E}">
        <p14:creationId xmlns:p14="http://schemas.microsoft.com/office/powerpoint/2010/main" val="363203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necteur droit 2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necteur droit 27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11" name="Connecteur droit 2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820AD-E92E-4612-AB6D-E03782241865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A49E73-D67C-45B4-B390-0BAA82288BB7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</p:spTree>
    <p:extLst>
      <p:ext uri="{BB962C8B-B14F-4D97-AF65-F5344CB8AC3E}">
        <p14:creationId xmlns:p14="http://schemas.microsoft.com/office/powerpoint/2010/main" val="413339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Arial" charset="0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Arial" panose="020B0604020202020204" pitchFamily="34" charset="0"/>
              </a:defRPr>
            </a:lvl1pPr>
          </a:lstStyle>
          <a:p>
            <a:fld id="{EAE175E0-7185-49F0-BD03-F1B5F9E3D8F8}" type="datetime1">
              <a:rPr lang="en-US" altLang="fr-FR"/>
              <a:pPr/>
              <a:t>3/30/2018</a:t>
            </a:fld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Thierry Dias septembre 2007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Arial" charset="0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2DB75483-BFA9-4FD7-8D8C-0C40C08084AC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1037" name="AutoShape 7"/>
          <p:cNvSpPr>
            <a:spLocks noChangeArrowheads="1"/>
          </p:cNvSpPr>
          <p:nvPr userDrawn="1"/>
        </p:nvSpPr>
        <p:spPr bwMode="auto">
          <a:xfrm>
            <a:off x="323850" y="260350"/>
            <a:ext cx="287338" cy="215900"/>
          </a:xfrm>
          <a:prstGeom prst="hexagon">
            <a:avLst>
              <a:gd name="adj" fmla="val 33272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38" name="AutoShape 8"/>
          <p:cNvSpPr>
            <a:spLocks noChangeArrowheads="1"/>
          </p:cNvSpPr>
          <p:nvPr userDrawn="1"/>
        </p:nvSpPr>
        <p:spPr bwMode="auto">
          <a:xfrm>
            <a:off x="8675688" y="188913"/>
            <a:ext cx="288925" cy="315912"/>
          </a:xfrm>
          <a:prstGeom prst="triangle">
            <a:avLst>
              <a:gd name="adj" fmla="val 50000"/>
            </a:avLst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39" name="AutoShape 9"/>
          <p:cNvSpPr>
            <a:spLocks noChangeArrowheads="1"/>
          </p:cNvSpPr>
          <p:nvPr userDrawn="1"/>
        </p:nvSpPr>
        <p:spPr bwMode="auto">
          <a:xfrm>
            <a:off x="1187450" y="115888"/>
            <a:ext cx="215900" cy="3175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40" name="Line 10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41" name="Rectangle 13"/>
          <p:cNvSpPr>
            <a:spLocks noChangeArrowheads="1"/>
          </p:cNvSpPr>
          <p:nvPr userDrawn="1"/>
        </p:nvSpPr>
        <p:spPr bwMode="auto">
          <a:xfrm>
            <a:off x="755650" y="115888"/>
            <a:ext cx="215900" cy="2159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042" name="AutoShape 14"/>
          <p:cNvSpPr>
            <a:spLocks noChangeArrowheads="1"/>
          </p:cNvSpPr>
          <p:nvPr userDrawn="1"/>
        </p:nvSpPr>
        <p:spPr bwMode="auto">
          <a:xfrm>
            <a:off x="8604250" y="6381750"/>
            <a:ext cx="288925" cy="287338"/>
          </a:xfrm>
          <a:prstGeom prst="pentag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fld id="{9B918CF0-2D63-4A9E-9E63-3D11DE01B327}" type="slidenum">
              <a:rPr lang="fr-FR" altLang="fr-FR" sz="1000" b="1"/>
              <a:pPr algn="ctr"/>
              <a:t>‹N°›</a:t>
            </a:fld>
            <a:endParaRPr lang="fr-FR" altLang="fr-FR" sz="10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48" r:id="rId4"/>
    <p:sldLayoutId id="2147483849" r:id="rId5"/>
    <p:sldLayoutId id="2147483856" r:id="rId6"/>
    <p:sldLayoutId id="2147483850" r:id="rId7"/>
    <p:sldLayoutId id="2147483857" r:id="rId8"/>
    <p:sldLayoutId id="2147483858" r:id="rId9"/>
    <p:sldLayoutId id="2147483851" r:id="rId10"/>
    <p:sldLayoutId id="214748385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205038"/>
            <a:ext cx="6119813" cy="719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3900" cap="none" smtClean="0">
                <a:solidFill>
                  <a:srgbClr val="00C258"/>
                </a:solidFill>
              </a:rPr>
              <a:t>La coopétition</a:t>
            </a:r>
          </a:p>
        </p:txBody>
      </p:sp>
      <p:pic>
        <p:nvPicPr>
          <p:cNvPr id="15362" name="Picture 5" descr="1-FFF-1-qu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95250"/>
            <a:ext cx="158115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 descr="http://www.ec-dossenheim-zinsel.ac-strasbourg.fr/wp-content/upLoads/2011/11/logo_use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19063"/>
            <a:ext cx="16827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8" descr="http://www.lacontrebassevoyageuse.com/sites/default/files/Images/logo_education_nationa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9525"/>
            <a:ext cx="146526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284163"/>
            <a:ext cx="2381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411413" y="3500438"/>
            <a:ext cx="6119812" cy="719137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fr-FR" sz="4200" b="1">
                <a:solidFill>
                  <a:srgbClr val="00C258"/>
                </a:solidFill>
                <a:latin typeface="Century Schoolbook" panose="02040604050505020304" pitchFamily="18" charset="0"/>
              </a:rPr>
              <a:t>Le football coopétitif</a:t>
            </a:r>
          </a:p>
        </p:txBody>
      </p:sp>
      <p:pic>
        <p:nvPicPr>
          <p:cNvPr id="15367" name="Imag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45125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7467600" cy="7254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b="1" cap="none" dirty="0" smtClean="0">
                <a:solidFill>
                  <a:schemeClr val="tx1">
                    <a:lumMod val="90000"/>
                    <a:lumOff val="10000"/>
                  </a:schemeClr>
                </a:solidFill>
                <a:ea typeface="ＭＳ Ｐゴシック" charset="0"/>
              </a:rPr>
              <a:t>Philosophie</a:t>
            </a:r>
            <a:endParaRPr lang="fr-FR" cap="none" dirty="0">
              <a:solidFill>
                <a:schemeClr val="tx1">
                  <a:lumMod val="90000"/>
                  <a:lumOff val="10000"/>
                </a:schemeClr>
              </a:solidFill>
              <a:ea typeface="ＭＳ Ｐゴシック" charset="0"/>
            </a:endParaRPr>
          </a:p>
        </p:txBody>
      </p:sp>
      <p:sp>
        <p:nvSpPr>
          <p:cNvPr id="1638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650"/>
          </a:xfrm>
        </p:spPr>
        <p:txBody>
          <a:bodyPr/>
          <a:lstStyle/>
          <a:p>
            <a:r>
              <a:rPr lang="fr-FR" altLang="fr-FR" sz="2000" smtClean="0"/>
              <a:t>Pédagogie de projet : créer du sens pour permettre à l'élève de se projeter en déterminant un "horizon d'attente".</a:t>
            </a:r>
          </a:p>
          <a:p>
            <a:r>
              <a:rPr lang="fr-FR" altLang="fr-FR" sz="2000" smtClean="0"/>
              <a:t>Projets interdisciplinaires : travailler peu de situations mais en profondeur pour développer la fonctionnalité des apprentissages : « Faire moins mais mieux ». L'élève retrouve de la confiance, du plaisir et effectue des progrès.</a:t>
            </a:r>
          </a:p>
          <a:p>
            <a:r>
              <a:rPr lang="fr-FR" altLang="fr-FR" sz="2000" smtClean="0"/>
              <a:t>Dynamique d'apprentissage : s'entraider avec une priorité aux plus fragiles – préférer l'émulation à la compétition – privilégier la réussite de tous dans des situations de confrontation.</a:t>
            </a:r>
          </a:p>
          <a:p>
            <a:r>
              <a:rPr lang="fr-FR" altLang="fr-FR" sz="2000" smtClean="0"/>
              <a:t>L'estime de soi et la mise en confiance : prendre en compte les différences corporelles des élèves pour offrir des situations de réussite.</a:t>
            </a:r>
          </a:p>
          <a:p>
            <a:pPr eaLnBrk="1" hangingPunct="1">
              <a:buFont typeface="Century Schoolbook" panose="02040604050505020304" pitchFamily="18" charset="0"/>
              <a:buAutoNum type="arabicPeriod"/>
            </a:pPr>
            <a:endParaRPr lang="fr-FR" altLang="fr-FR" smtClean="0"/>
          </a:p>
          <a:p>
            <a:pPr eaLnBrk="1" hangingPunct="1">
              <a:buFont typeface="Century Schoolbook" panose="02040604050505020304" pitchFamily="18" charset="0"/>
              <a:buAutoNum type="arabicPeriod"/>
            </a:pPr>
            <a:endParaRPr lang="fr-FR" altLang="fr-FR" smtClean="0"/>
          </a:p>
          <a:p>
            <a:pPr eaLnBrk="1" hangingPunct="1">
              <a:buFont typeface="Century Schoolbook" panose="02040604050505020304" pitchFamily="18" charset="0"/>
              <a:buAutoNum type="arabicPeriod"/>
            </a:pPr>
            <a:endParaRPr lang="fr-FR" altLang="fr-FR" smtClean="0"/>
          </a:p>
        </p:txBody>
      </p:sp>
      <p:pic>
        <p:nvPicPr>
          <p:cNvPr id="16387" name="Imag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49275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ctrTitle"/>
          </p:nvPr>
        </p:nvSpPr>
        <p:spPr bwMode="auto">
          <a:xfrm>
            <a:off x="1500188" y="500063"/>
            <a:ext cx="7643812" cy="18938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sz="4000" u="sng" cap="none" smtClean="0">
                <a:solidFill>
                  <a:srgbClr val="00823B"/>
                </a:solidFill>
              </a:rPr>
              <a:t>Hypothèses retenues</a:t>
            </a:r>
            <a:endParaRPr lang="fr-FR" altLang="fr-FR" sz="3800" cap="none" smtClean="0">
              <a:solidFill>
                <a:srgbClr val="00823B"/>
              </a:solidFill>
            </a:endParaRPr>
          </a:p>
        </p:txBody>
      </p:sp>
      <p:sp>
        <p:nvSpPr>
          <p:cNvPr id="17410" name="Sous-titre 3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607175" cy="296863"/>
          </a:xfrm>
        </p:spPr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8000"/>
                </a:solidFill>
              </a:rPr>
              <a:t>Centrer la dynamique d'apprentissage s</a:t>
            </a:r>
            <a:r>
              <a:rPr lang="fr-FR" altLang="fr-FR" smtClean="0">
                <a:solidFill>
                  <a:srgbClr val="00823B"/>
                </a:solidFill>
              </a:rPr>
              <a:t>ur l'émulation</a:t>
            </a:r>
          </a:p>
        </p:txBody>
      </p:sp>
      <p:pic>
        <p:nvPicPr>
          <p:cNvPr id="17411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76250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67600" cy="4873625"/>
          </a:xfrm>
        </p:spPr>
        <p:txBody>
          <a:bodyPr/>
          <a:lstStyle/>
          <a:p>
            <a:r>
              <a:rPr lang="fr-FR" altLang="fr-FR" sz="2000" smtClean="0"/>
              <a:t>L'enjeu, présenté dans le cadre d'un projet collectif, doit clairement apparaître "atteignable par tous".</a:t>
            </a:r>
          </a:p>
          <a:p>
            <a:r>
              <a:rPr lang="fr-FR" altLang="fr-FR" sz="2000" smtClean="0"/>
              <a:t>Tous les enfants doivent conserver et avoir pratiquement les mêmes chances de gagner ou de perdre.</a:t>
            </a:r>
          </a:p>
          <a:p>
            <a:r>
              <a:rPr lang="fr-FR" altLang="fr-FR" sz="2000" smtClean="0"/>
              <a:t>Le groupe qui perd à un moment donné doit pouvoir espérer gagner ultérieurement.</a:t>
            </a:r>
          </a:p>
          <a:p>
            <a:r>
              <a:rPr lang="fr-FR" altLang="fr-FR" sz="2000" smtClean="0"/>
              <a:t>L'analyse du résultat doit renvoyer aux apprentissages réalisés, aux comportements ou aux stratégies qui restent à conquérir.</a:t>
            </a:r>
          </a:p>
          <a:p>
            <a:r>
              <a:rPr lang="fr-FR" altLang="fr-FR" sz="2000" smtClean="0"/>
              <a:t>La rééquilibration doit se faire par une procédure explicite, objective, comprise</a:t>
            </a:r>
          </a:p>
          <a:p>
            <a:r>
              <a:rPr lang="fr-FR" altLang="fr-FR" sz="2000" smtClean="0"/>
              <a:t>et acceptée par le groupe.</a:t>
            </a:r>
          </a:p>
        </p:txBody>
      </p:sp>
      <p:pic>
        <p:nvPicPr>
          <p:cNvPr id="2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80548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ctrTitle"/>
          </p:nvPr>
        </p:nvSpPr>
        <p:spPr bwMode="auto">
          <a:xfrm>
            <a:off x="1500188" y="1773238"/>
            <a:ext cx="7643812" cy="6969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sz="3600" u="sng" cap="none" smtClean="0">
                <a:solidFill>
                  <a:srgbClr val="008000"/>
                </a:solidFill>
              </a:rPr>
              <a:t>Le défi coopétitif</a:t>
            </a:r>
            <a:r>
              <a:rPr lang="fr-FR" altLang="fr-FR" sz="3600" cap="none" smtClean="0">
                <a:solidFill>
                  <a:srgbClr val="008000"/>
                </a:solidFill>
              </a:rPr>
              <a:t> </a:t>
            </a:r>
            <a:endParaRPr lang="fr-FR" altLang="fr-FR" sz="3400" cap="none" smtClean="0">
              <a:solidFill>
                <a:srgbClr val="008000"/>
              </a:solidFill>
            </a:endParaRPr>
          </a:p>
        </p:txBody>
      </p:sp>
      <p:pic>
        <p:nvPicPr>
          <p:cNvPr id="21506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85273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67600" cy="5256213"/>
          </a:xfrm>
        </p:spPr>
        <p:txBody>
          <a:bodyPr/>
          <a:lstStyle/>
          <a:p>
            <a:r>
              <a:rPr lang="fr-FR" altLang="fr-FR" sz="2000" smtClean="0"/>
              <a:t>C'est une alternative entre la coopération et la compétition.</a:t>
            </a:r>
          </a:p>
          <a:p>
            <a:r>
              <a:rPr lang="fr-FR" altLang="fr-FR" sz="2000" smtClean="0"/>
              <a:t>Les modalités du défi doivent représenter aux yeux des élèves une forme de justice.</a:t>
            </a:r>
          </a:p>
          <a:p>
            <a:r>
              <a:rPr lang="fr-FR" altLang="fr-FR" sz="2000" smtClean="0"/>
              <a:t>L'application de cette mesure de justice doit être demandée par les plus forts ou les plus faibles.</a:t>
            </a:r>
          </a:p>
          <a:p>
            <a:r>
              <a:rPr lang="fr-FR" altLang="fr-FR" sz="2000" smtClean="0"/>
              <a:t>Le défi coopétitif repose sur un système ludique d'avantages/handicaps permettant au groupe d'agir sur le rapport de force.</a:t>
            </a:r>
          </a:p>
          <a:p>
            <a:r>
              <a:rPr lang="fr-FR" altLang="fr-FR" sz="2000" smtClean="0"/>
              <a:t>La modification des règles est un moyen de permettre à l'enfant de s'approprier les variables de la situation.</a:t>
            </a:r>
          </a:p>
          <a:p>
            <a:r>
              <a:rPr lang="fr-FR" altLang="fr-FR" sz="2000" smtClean="0"/>
              <a:t>La redistribution fréquente des gains, le brassage des groupes doivent participer à une dédramatisation des résultats.</a:t>
            </a:r>
          </a:p>
          <a:p>
            <a:r>
              <a:rPr lang="fr-FR" altLang="fr-FR" sz="2000" smtClean="0"/>
              <a:t>Le dispositif permet de se recentrer sur les apprentissages      	et les progrès.</a:t>
            </a:r>
          </a:p>
        </p:txBody>
      </p:sp>
      <p:pic>
        <p:nvPicPr>
          <p:cNvPr id="23554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ctrTitle"/>
          </p:nvPr>
        </p:nvSpPr>
        <p:spPr bwMode="auto">
          <a:xfrm>
            <a:off x="1763713" y="549275"/>
            <a:ext cx="7643812" cy="6953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fr-FR" sz="4000" u="sng" dirty="0" smtClean="0">
                <a:solidFill>
                  <a:srgbClr val="008000"/>
                </a:solidFill>
                <a:ea typeface="ＭＳ Ｐゴシック" charset="0"/>
              </a:rPr>
              <a:t>Interrogation</a:t>
            </a:r>
            <a:endParaRPr lang="fr-FR" sz="3800" cap="none" dirty="0">
              <a:solidFill>
                <a:srgbClr val="008000"/>
              </a:solidFill>
              <a:ea typeface="ＭＳ Ｐゴシック" charset="0"/>
            </a:endParaRPr>
          </a:p>
        </p:txBody>
      </p:sp>
      <p:pic>
        <p:nvPicPr>
          <p:cNvPr id="25602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63713" y="1412875"/>
            <a:ext cx="70564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2000"/>
              <a:t>Le sous-titre de ce livret, « </a:t>
            </a:r>
            <a:r>
              <a:rPr lang="fr-FR" altLang="fr-FR" sz="2000">
                <a:solidFill>
                  <a:srgbClr val="0000FF"/>
                </a:solidFill>
              </a:rPr>
              <a:t>Pour une EPS au service de l’équité</a:t>
            </a:r>
            <a:r>
              <a:rPr lang="fr-FR" altLang="fr-FR" sz="2000"/>
              <a:t> », annonce clairement les intentions pédagogiques et philosophiques de ses auteurs.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/>
              <a:t> Comment traiter une discipline comme l’EPS où, comme 	dans la vie quotidienne, l’égalité n’existe pas ? 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/>
              <a:t> Comment organiser la confrontation entre des élèves                        « corporellement nantis » et d’autres qui « traîneraient des enclumes » ? 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fr-FR" altLang="fr-FR" sz="2000"/>
              <a:t> Comment gérer l’opposition sportive sans pour autant instaurer une compétition qui affaiblit les perdants et, bien souvent, ne propose rien à apprendre aux vainqueurs ? </a:t>
            </a:r>
          </a:p>
          <a:p>
            <a:pPr eaLnBrk="1" hangingPunct="1"/>
            <a:r>
              <a:rPr lang="fr-FR" altLang="fr-FR" sz="2000"/>
              <a:t>	</a:t>
            </a:r>
          </a:p>
          <a:p>
            <a:pPr eaLnBrk="1" hangingPunct="1"/>
            <a:r>
              <a:rPr lang="fr-FR" altLang="fr-FR" sz="2000">
                <a:sym typeface="Wingdings 3" panose="05040102010807070707" pitchFamily="18" charset="2"/>
              </a:rPr>
              <a:t>	</a:t>
            </a:r>
          </a:p>
          <a:p>
            <a:pPr eaLnBrk="1" hangingPunct="1"/>
            <a:r>
              <a:rPr lang="fr-FR" altLang="fr-FR" sz="2000">
                <a:sym typeface="Wingdings 3" panose="05040102010807070707" pitchFamily="18" charset="2"/>
              </a:rPr>
              <a:t></a:t>
            </a:r>
            <a:r>
              <a:rPr lang="fr-FR" altLang="fr-FR" sz="2000"/>
              <a:t> </a:t>
            </a:r>
            <a:r>
              <a:rPr lang="fr-FR" altLang="fr-FR" sz="2000">
                <a:solidFill>
                  <a:srgbClr val="FF0000"/>
                </a:solidFill>
              </a:rPr>
              <a:t>Vaste débat qui dépasse le cadre scolaire…</a:t>
            </a:r>
          </a:p>
          <a:p>
            <a:pPr eaLnBrk="1" hangingPunct="1"/>
            <a:r>
              <a:rPr lang="fr-FR" altLang="fr-FR"/>
              <a:t> 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67600" cy="44640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b="1" smtClean="0"/>
              <a:t>Et l’USEP ?</a:t>
            </a:r>
          </a:p>
          <a:p>
            <a:pPr marL="0" indent="0"/>
            <a:endParaRPr lang="fr-FR" altLang="fr-FR" sz="1800" smtClean="0">
              <a:solidFill>
                <a:srgbClr val="0000FF"/>
              </a:solidFill>
            </a:endParaRPr>
          </a:p>
          <a:p>
            <a:pPr marL="0" indent="0"/>
            <a:r>
              <a:rPr lang="fr-FR" altLang="fr-FR" sz="1800" smtClean="0">
                <a:solidFill>
                  <a:srgbClr val="0000FF"/>
                </a:solidFill>
              </a:rPr>
              <a:t>Cette réflexion sur l’approche sportive, c’est bien ce qui questionne chaque militant de l’</a:t>
            </a:r>
            <a:r>
              <a:rPr lang="fr-FR" altLang="ja-JP" sz="1800" b="1" smtClean="0">
                <a:solidFill>
                  <a:srgbClr val="0000FF"/>
                </a:solidFill>
              </a:rPr>
              <a:t>Usep</a:t>
            </a:r>
            <a:r>
              <a:rPr lang="fr-FR" altLang="ja-JP" sz="1800" smtClean="0">
                <a:solidFill>
                  <a:srgbClr val="0000FF"/>
                </a:solidFill>
              </a:rPr>
              <a:t> : jouer « avec » et non pas « contre ». </a:t>
            </a:r>
          </a:p>
          <a:p>
            <a:pPr marL="0" indent="0"/>
            <a:endParaRPr lang="fr-FR" altLang="fr-FR" sz="1800" smtClean="0">
              <a:solidFill>
                <a:srgbClr val="0000FF"/>
              </a:solidFill>
            </a:endParaRPr>
          </a:p>
          <a:p>
            <a:pPr marL="0" indent="0"/>
            <a:endParaRPr lang="fr-FR" altLang="fr-FR" sz="1800" smtClean="0">
              <a:solidFill>
                <a:srgbClr val="0000FF"/>
              </a:solidFill>
            </a:endParaRPr>
          </a:p>
          <a:p>
            <a:pPr marL="0" indent="0"/>
            <a:endParaRPr lang="fr-FR" altLang="fr-FR" sz="1800" smtClean="0">
              <a:solidFill>
                <a:srgbClr val="0000FF"/>
              </a:solidFill>
            </a:endParaRPr>
          </a:p>
          <a:p>
            <a:pPr marL="0" indent="0"/>
            <a:endParaRPr lang="fr-FR" altLang="fr-FR" sz="1800" smtClean="0">
              <a:solidFill>
                <a:srgbClr val="0000FF"/>
              </a:solidFill>
            </a:endParaRPr>
          </a:p>
          <a:p>
            <a:pPr marL="0" indent="0"/>
            <a:r>
              <a:rPr lang="fr-FR" altLang="fr-FR" sz="1800" smtClean="0">
                <a:solidFill>
                  <a:srgbClr val="0000FF"/>
                </a:solidFill>
              </a:rPr>
              <a:t>Proposer aux enfants des rencontres sportives à visée éducative, n’est-ce pas précisément la démarche des animateurs Usep, qui savent bien que le sport n’est pas vertueux par nature ?</a:t>
            </a:r>
            <a:endParaRPr lang="fr-FR" altLang="fr-FR" sz="1800" smtClean="0"/>
          </a:p>
        </p:txBody>
      </p:sp>
      <p:pic>
        <p:nvPicPr>
          <p:cNvPr id="27650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65400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67600" cy="525621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2000" smtClean="0"/>
              <a:t>Et en </a:t>
            </a:r>
            <a:r>
              <a:rPr lang="fr-FR" altLang="fr-FR" sz="2000" b="1" smtClean="0"/>
              <a:t>football</a:t>
            </a:r>
            <a:r>
              <a:rPr lang="fr-FR" altLang="fr-FR" sz="2000" smtClean="0"/>
              <a:t> ?</a:t>
            </a:r>
          </a:p>
          <a:p>
            <a:pPr marL="0" indent="0"/>
            <a:r>
              <a:rPr lang="fr-FR" altLang="fr-FR" sz="1800" smtClean="0"/>
              <a:t>En football, nous avons carrément innové. En effet, pour que les enfants acceptent le principe du défi coopétitif, il est bon que le jeu support soit méconnu, sans référence sociale.</a:t>
            </a:r>
          </a:p>
          <a:p>
            <a:pPr marL="0" indent="0"/>
            <a:r>
              <a:rPr lang="fr-FR" altLang="fr-FR" sz="1800" smtClean="0"/>
              <a:t> Ainsi, outre un grand but, chaque équipe de cinq joueurs doit aussi défendre </a:t>
            </a:r>
            <a:r>
              <a:rPr lang="fr-FR" altLang="fr-FR" sz="1800" b="1" i="1" smtClean="0"/>
              <a:t>deux petits buts placés dans la longueur</a:t>
            </a:r>
            <a:r>
              <a:rPr lang="fr-FR" altLang="fr-FR" sz="1800" smtClean="0"/>
              <a:t>, tout près du poteau de corner. Le but marqué n’y compte que pour un point, contre deux points si on marque dans le but principal. </a:t>
            </a:r>
          </a:p>
          <a:p>
            <a:pPr marL="0" indent="0"/>
            <a:r>
              <a:rPr lang="fr-FR" altLang="fr-FR" sz="1800" smtClean="0"/>
              <a:t> Au gré de l’évolution du score, on peut, en guise de « défi », interdire à une équipe de défendre dans la zone du gardien de but ou lui imposer de laisser en permanence deux joueurs dans la moitié de terrain adverse. </a:t>
            </a:r>
          </a:p>
          <a:p>
            <a:pPr marL="0" indent="0"/>
            <a:r>
              <a:rPr lang="fr-FR" altLang="fr-FR" sz="1800" smtClean="0"/>
              <a:t> On peut aussi, comme « coup de pouce », rendre systématiquement à une équipe tous les ballons qui sortent du terrain, ou encore réduire la taille de ses buts…</a:t>
            </a:r>
          </a:p>
        </p:txBody>
      </p:sp>
      <p:pic>
        <p:nvPicPr>
          <p:cNvPr id="29698" name="Imag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89588"/>
            <a:ext cx="9652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ZoneTexte 1"/>
          <p:cNvSpPr txBox="1">
            <a:spLocks noChangeArrowheads="1"/>
          </p:cNvSpPr>
          <p:nvPr/>
        </p:nvSpPr>
        <p:spPr bwMode="auto">
          <a:xfrm>
            <a:off x="1619250" y="260350"/>
            <a:ext cx="2592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fr-FR" altLang="fr-F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6">
      <a:dk1>
        <a:srgbClr val="005828"/>
      </a:dk1>
      <a:lt1>
        <a:sysClr val="window" lastClr="FFFFFF"/>
      </a:lt1>
      <a:dk2>
        <a:srgbClr val="36FF91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6">
    <a:dk1>
      <a:srgbClr val="005828"/>
    </a:dk1>
    <a:lt1>
      <a:sysClr val="window" lastClr="FFFFFF"/>
    </a:lt1>
    <a:dk2>
      <a:srgbClr val="36FF91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3808</TotalTime>
  <Words>365</Words>
  <Application>Microsoft Office PowerPoint</Application>
  <PresentationFormat>Affichage à l'écran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Times New Roman</vt:lpstr>
      <vt:lpstr>MS PGothic</vt:lpstr>
      <vt:lpstr>Arial</vt:lpstr>
      <vt:lpstr>Century Schoolbook</vt:lpstr>
      <vt:lpstr>Wingdings</vt:lpstr>
      <vt:lpstr>Wingdings 2</vt:lpstr>
      <vt:lpstr>Wingdings 3</vt:lpstr>
      <vt:lpstr>Oriel</vt:lpstr>
      <vt:lpstr>La coopétition</vt:lpstr>
      <vt:lpstr>Philosophie</vt:lpstr>
      <vt:lpstr>Hypothèses retenues</vt:lpstr>
      <vt:lpstr>Présentation PowerPoint</vt:lpstr>
      <vt:lpstr>Le défi coopétitif </vt:lpstr>
      <vt:lpstr>Présentation PowerPoint</vt:lpstr>
      <vt:lpstr>Interrogation</vt:lpstr>
      <vt:lpstr>Présentation PowerPoint</vt:lpstr>
      <vt:lpstr>Présentation PowerPoint</vt:lpstr>
    </vt:vector>
  </TitlesOfParts>
  <Company>perso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DIAS Thierry</dc:creator>
  <cp:lastModifiedBy>Perso</cp:lastModifiedBy>
  <cp:revision>130</cp:revision>
  <dcterms:created xsi:type="dcterms:W3CDTF">2004-11-13T15:43:22Z</dcterms:created>
  <dcterms:modified xsi:type="dcterms:W3CDTF">2018-03-30T06:25:55Z</dcterms:modified>
</cp:coreProperties>
</file>