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080625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3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8BDB0CC-D95F-4CBF-BD90-0298A663F534}" type="slidenum">
              <a:t>‹N°›</a:t>
            </a:fld>
            <a:endParaRPr lang="fr-FR" sz="1400" b="0" i="0" u="none" strike="noStrike" kern="1200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11257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49662CC5-2890-4CD4-AD78-05A1E5DE5BD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90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fr-FR" sz="2000" b="0" i="0" u="none" strike="noStrike" kern="1200">
        <a:ln>
          <a:noFill/>
        </a:ln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2331F83-C030-4821-9C16-1409AFF6F7E9}" type="slidenum">
              <a:t>1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3316857-96AA-4199-A137-8B7BAA8836F7}" type="slidenum">
              <a:t>2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4397E0A-0FED-4CA4-B522-37E212884E54}" type="slidenum">
              <a:t>3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2654762-91D4-4BB6-ADD3-25D79BB9385D}" type="slidenum">
              <a:t>4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A47B798-F710-402C-B1BC-B4FF99F4E74C}" type="slidenum">
              <a:t>5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852380F-6791-4E29-BBB2-672D5DE5DB52}" type="slidenum">
              <a:t>6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8C5FFD4-9AE7-4D53-AB10-A8114E592A76}" type="slidenum">
              <a:t>7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DC1AB7-F253-447B-8AA5-6EEACD4DDEB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974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16946F-7D5C-4DC5-89F5-3A7896AA4C8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046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69D1E45-B5C2-4AAB-A5C3-FD44A66AABF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76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A3536C-7F66-437D-8B8D-53B90433DCB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392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E8E364E-E326-41D5-A1D0-AF87382E29F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270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F40E240-6CDB-4B59-9014-A9BC29E46CA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406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0301F5F-EAF4-4B9D-8B18-9E5A770072A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641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2C8EE5D-BA9C-41CA-82DC-421492B2732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07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F2DBC0A-4A9B-4487-BF9A-8AF8AB19DE1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5456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AB06A1-BCC0-4C54-89B4-7D157EFEB0A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3448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AF6ADAE-AF58-4D6A-BC6E-D87866A7BB5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474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E149B27A-1F14-4A8E-A9BC-39A7DD958FF6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hangingPunct="0">
        <a:tabLst/>
        <a:defRPr lang="fr-FR" sz="4400" b="0" i="0" u="none" strike="noStrike" kern="1200">
          <a:ln>
            <a:noFill/>
          </a:ln>
          <a:latin typeface="Liberation Sans" pitchFamily="18"/>
          <a:ea typeface="Microsoft YaHei" pitchFamily="2"/>
        </a:defRPr>
      </a:lvl1pPr>
    </p:titleStyle>
    <p:bodyStyle>
      <a:lvl1pPr hangingPunct="0">
        <a:spcBef>
          <a:spcPts val="0"/>
        </a:spcBef>
        <a:spcAft>
          <a:spcPts val="1417"/>
        </a:spcAft>
        <a:tabLst/>
        <a:defRPr lang="fr-FR" sz="3200" b="0" i="0" u="none" strike="noStrike" kern="1200">
          <a:ln>
            <a:noFill/>
          </a:ln>
          <a:latin typeface="Liberation Sans" pitchFamily="18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irecouleur.arkaline.fr/telechargement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 1"/>
          <p:cNvSpPr/>
          <p:nvPr/>
        </p:nvSpPr>
        <p:spPr>
          <a:xfrm>
            <a:off x="432000" y="1440000"/>
            <a:ext cx="9216000" cy="14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4294967295"/>
          </p:nvPr>
        </p:nvSpPr>
        <p:spPr>
          <a:xfrm>
            <a:off x="504359" y="2671560"/>
            <a:ext cx="9071640" cy="4384440"/>
          </a:xfrm>
        </p:spPr>
        <p:txBody>
          <a:bodyPr anchor="ctr"/>
          <a:lstStyle/>
          <a:p>
            <a:pPr lvl="0" algn="just"/>
            <a:r>
              <a:rPr lang="fr-FR" b="1" u="sng">
                <a:solidFill>
                  <a:srgbClr val="009900"/>
                </a:solidFill>
              </a:rPr>
              <a:t>Adapter un texte</a:t>
            </a:r>
            <a:r>
              <a:rPr lang="fr-FR"/>
              <a:t> lors de l’apprentissage de la lecture et la découverte des différents </a:t>
            </a:r>
            <a:r>
              <a:rPr lang="fr-FR" b="1"/>
              <a:t>phonèmes</a:t>
            </a:r>
            <a:r>
              <a:rPr lang="fr-FR"/>
              <a:t> et </a:t>
            </a:r>
            <a:r>
              <a:rPr lang="fr-FR" b="1"/>
              <a:t>graphèmes</a:t>
            </a:r>
            <a:r>
              <a:rPr lang="fr-FR"/>
              <a:t> pour les élèves de CP / CE1 et les élèves dyslexiques.</a:t>
            </a:r>
          </a:p>
          <a:p>
            <a:pPr lvl="0" algn="just"/>
            <a:endParaRPr lang="fr-FR"/>
          </a:p>
          <a:p>
            <a:pPr lvl="0" algn="just"/>
            <a:r>
              <a:rPr lang="fr-FR"/>
              <a:t>→ en utilisant l’extension </a:t>
            </a:r>
            <a:r>
              <a:rPr lang="fr-FR" b="1" u="sng"/>
              <a:t>L</a:t>
            </a:r>
            <a:r>
              <a:rPr lang="fr-FR" b="1" u="sng">
                <a:solidFill>
                  <a:srgbClr val="FFFF00"/>
                </a:solidFill>
              </a:rPr>
              <a:t>i</a:t>
            </a:r>
            <a:r>
              <a:rPr lang="fr-FR" b="1" u="sng"/>
              <a:t>r</a:t>
            </a:r>
            <a:r>
              <a:rPr lang="fr-FR" b="1" u="sng">
                <a:solidFill>
                  <a:srgbClr val="FF3333"/>
                </a:solidFill>
              </a:rPr>
              <a:t>e</a:t>
            </a:r>
            <a:r>
              <a:rPr lang="fr-FR" b="1" u="sng"/>
              <a:t> C</a:t>
            </a:r>
            <a:r>
              <a:rPr lang="fr-FR" b="1" u="sng">
                <a:solidFill>
                  <a:srgbClr val="009900"/>
                </a:solidFill>
              </a:rPr>
              <a:t>ou</a:t>
            </a:r>
            <a:r>
              <a:rPr lang="fr-FR" b="1" u="sng"/>
              <a:t>l</a:t>
            </a:r>
            <a:r>
              <a:rPr lang="fr-FR" b="1" u="sng">
                <a:solidFill>
                  <a:srgbClr val="993366"/>
                </a:solidFill>
              </a:rPr>
              <a:t>eu</a:t>
            </a:r>
            <a:r>
              <a:rPr lang="fr-FR" b="1" u="sng"/>
              <a:t>r</a:t>
            </a:r>
            <a:r>
              <a:rPr lang="fr-FR"/>
              <a:t> sur Open office ou libre office.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2481120" y="1584000"/>
            <a:ext cx="5438880" cy="792000"/>
          </a:xfrm>
          <a:prstGeom prst="rect">
            <a:avLst/>
          </a:prstGeom>
        </p:spPr>
        <p:txBody>
          <a:bodyPr wrap="square" lIns="90000" tIns="47160" rIns="90000" bIns="47160" fromWordArt="1" anchor="ctr" anchorCtr="1" compatLnSpc="0">
            <a:prstTxWarp prst="textPlain">
              <a:avLst/>
            </a:prstTxWarp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0" i="0" u="none" strike="noStrike" kern="1200" baseline="0">
                <a:ln w="9360">
                  <a:solidFill>
                    <a:srgbClr val="000000"/>
                  </a:solidFill>
                  <a:prstDash val="solid"/>
                  <a:miter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dist="51421" dir="2700000" algn="tl">
                    <a:srgbClr val="808080"/>
                  </a:outerShdw>
                </a:effectLst>
                <a:latin typeface="Thorndale" pitchFamily="18"/>
                <a:ea typeface="MS Gothic" pitchFamily="2"/>
                <a:cs typeface="Tahoma" pitchFamily="2"/>
              </a:rPr>
              <a:t>Lire Couleur</a:t>
            </a:r>
          </a:p>
        </p:txBody>
      </p:sp>
      <p:pic>
        <p:nvPicPr>
          <p:cNvPr id="5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752000" y="6390720"/>
            <a:ext cx="5105160" cy="8092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rme libre 5"/>
          <p:cNvSpPr/>
          <p:nvPr/>
        </p:nvSpPr>
        <p:spPr>
          <a:xfrm>
            <a:off x="0" y="0"/>
            <a:ext cx="10080000" cy="1224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EEEEE"/>
          </a:solidFill>
          <a:ln w="0">
            <a:solidFill>
              <a:srgbClr val="3465A4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7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9200" y="144000"/>
            <a:ext cx="5105160" cy="809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8443800" y="19800"/>
            <a:ext cx="1348200" cy="13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04359" y="347760"/>
            <a:ext cx="9071640" cy="2597760"/>
          </a:xfrm>
          <a:ln>
            <a:solidFill>
              <a:srgbClr val="000000"/>
            </a:solidFill>
            <a:prstDash val="solid"/>
          </a:ln>
          <a:effectLst>
            <a:outerShdw dir="16200000" algn="tl">
              <a:srgbClr val="787878"/>
            </a:outerShdw>
          </a:effectLst>
        </p:spPr>
        <p:txBody>
          <a:bodyPr/>
          <a:lstStyle/>
          <a:p>
            <a:pPr lvl="0" algn="l">
              <a:lnSpc>
                <a:spcPct val="150000"/>
              </a:lnSpc>
            </a:pPr>
            <a:r>
              <a:rPr lang="fr-FR"/>
              <a:t>             </a:t>
            </a:r>
            <a:r>
              <a:rPr lang="fr-FR" sz="3200"/>
              <a:t> </a:t>
            </a:r>
            <a:r>
              <a:rPr lang="fr-FR" sz="3200" b="1" u="sng">
                <a:solidFill>
                  <a:srgbClr val="800000"/>
                </a:solidFill>
              </a:rPr>
              <a:t>Adaptation de base</a:t>
            </a:r>
            <a:r>
              <a:rPr lang="fr-FR"/>
              <a:t/>
            </a:r>
            <a:br>
              <a:rPr lang="fr-FR"/>
            </a:br>
            <a:r>
              <a:rPr lang="fr-FR" sz="2600"/>
              <a:t>- Arial 14</a:t>
            </a:r>
            <a:br>
              <a:rPr lang="fr-FR" sz="2600"/>
            </a:br>
            <a:r>
              <a:rPr lang="fr-FR" sz="2600"/>
              <a:t>- espacement double entre les lignes</a:t>
            </a:r>
            <a:br>
              <a:rPr lang="fr-FR" sz="2600"/>
            </a:br>
            <a:r>
              <a:rPr lang="fr-FR" sz="2600"/>
              <a:t>- espacement entre les mots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504359" y="3031560"/>
            <a:ext cx="9071640" cy="4384440"/>
          </a:xfrm>
        </p:spPr>
        <p:txBody>
          <a:bodyPr/>
          <a:lstStyle/>
          <a:p>
            <a:pPr lvl="0"/>
            <a:r>
              <a:rPr lang="fr-FR" sz="2600" b="1" u="sng">
                <a:solidFill>
                  <a:srgbClr val="009900"/>
                </a:solidFill>
                <a:latin typeface="Arial" pitchFamily="34"/>
              </a:rPr>
              <a:t>Avant : </a:t>
            </a:r>
            <a:r>
              <a:rPr lang="fr-FR" sz="2600">
                <a:latin typeface="Arial" pitchFamily="34"/>
              </a:rPr>
              <a:t>« Il était une fois, une princesse, prise au piège dans la plus haute tour du plus effrayant château du monde entier. Un chevalier, surnommé vaillant, avait décidé d'aller la sauver. »</a:t>
            </a:r>
          </a:p>
          <a:p>
            <a:pPr lvl="0">
              <a:lnSpc>
                <a:spcPct val="150000"/>
              </a:lnSpc>
            </a:pPr>
            <a:r>
              <a:rPr lang="fr-FR" sz="2600" b="1" u="sng">
                <a:solidFill>
                  <a:srgbClr val="009900"/>
                </a:solidFill>
                <a:latin typeface="Arial" pitchFamily="34"/>
              </a:rPr>
              <a:t>Après :</a:t>
            </a:r>
            <a:r>
              <a:rPr lang="fr-FR" sz="2600">
                <a:solidFill>
                  <a:srgbClr val="009900"/>
                </a:solidFill>
                <a:latin typeface="Arial" pitchFamily="34"/>
              </a:rPr>
              <a:t> </a:t>
            </a:r>
            <a:r>
              <a:rPr lang="fr-FR" sz="2600">
                <a:latin typeface="Arial" pitchFamily="34"/>
              </a:rPr>
              <a:t>«  Il  était  une  fois,  une  princesse,  prise  au  piège  dans  la  plus  haute  tour  du  plus  effrayant  château  du  monde  entier.  Un  chevalier,  surnommé  vaillant,  avait  décidé  d'aller  la  sauver.  »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000"/>
    </mc:Choice>
    <mc:Fallback>
      <p:transition spd="slow" advTm="17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03999" y="503999"/>
            <a:ext cx="9071640" cy="792000"/>
          </a:xfrm>
          <a:ln>
            <a:solidFill>
              <a:srgbClr val="000000"/>
            </a:solidFill>
            <a:prstDash val="solid"/>
          </a:ln>
        </p:spPr>
        <p:txBody>
          <a:bodyPr/>
          <a:lstStyle/>
          <a:p>
            <a:pPr lvl="0"/>
            <a:r>
              <a:rPr lang="fr-FR"/>
              <a:t>Colorier et souligner les syllabes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fr-FR" sz="2600">
                <a:latin typeface="OpenDyslexic-Regular" pitchFamily="18"/>
              </a:rPr>
              <a:t>«  </a:t>
            </a:r>
            <a:r>
              <a:rPr lang="fr-FR" sz="2600">
                <a:solidFill>
                  <a:srgbClr val="000080"/>
                </a:solidFill>
                <a:latin typeface="OpenDyslexic-Regular" pitchFamily="18"/>
              </a:rPr>
              <a:t>Il</a:t>
            </a:r>
            <a:r>
              <a:rPr lang="fr-FR" sz="2600">
                <a:latin typeface="OpenDyslexic-Regular" pitchFamily="18"/>
              </a:rPr>
              <a:t>  </a:t>
            </a:r>
            <a:r>
              <a:rPr lang="fr-FR" sz="2600">
                <a:solidFill>
                  <a:srgbClr val="FF3333"/>
                </a:solidFill>
                <a:latin typeface="OpenDyslexic-Regular" pitchFamily="18"/>
              </a:rPr>
              <a:t>é</a:t>
            </a:r>
            <a:r>
              <a:rPr lang="fr-FR" sz="2600">
                <a:solidFill>
                  <a:srgbClr val="000080"/>
                </a:solidFill>
                <a:latin typeface="OpenDyslexic-Regular" pitchFamily="18"/>
              </a:rPr>
              <a:t>tai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t</a:t>
            </a:r>
            <a:r>
              <a:rPr lang="fr-FR" sz="2600">
                <a:latin typeface="OpenDyslexic-Regular" pitchFamily="18"/>
              </a:rPr>
              <a:t>  </a:t>
            </a:r>
            <a:r>
              <a:rPr lang="fr-FR" sz="2600">
                <a:solidFill>
                  <a:srgbClr val="FF3333"/>
                </a:solidFill>
                <a:latin typeface="OpenDyslexic-Regular" pitchFamily="18"/>
              </a:rPr>
              <a:t>un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e</a:t>
            </a:r>
            <a:r>
              <a:rPr lang="fr-FR" sz="2600">
                <a:latin typeface="OpenDyslexic-Regular" pitchFamily="18"/>
              </a:rPr>
              <a:t>  </a:t>
            </a:r>
            <a:r>
              <a:rPr lang="fr-FR" sz="2600">
                <a:solidFill>
                  <a:srgbClr val="000080"/>
                </a:solidFill>
                <a:latin typeface="OpenDyslexic-Regular" pitchFamily="18"/>
              </a:rPr>
              <a:t>foi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s</a:t>
            </a:r>
            <a:r>
              <a:rPr lang="fr-FR" sz="2600">
                <a:latin typeface="OpenDyslexic-Regular" pitchFamily="18"/>
              </a:rPr>
              <a:t>,  </a:t>
            </a:r>
            <a:r>
              <a:rPr lang="fr-FR" sz="2600">
                <a:solidFill>
                  <a:srgbClr val="FF3333"/>
                </a:solidFill>
                <a:latin typeface="OpenDyslexic-Regular" pitchFamily="18"/>
              </a:rPr>
              <a:t>un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e</a:t>
            </a:r>
            <a:r>
              <a:rPr lang="fr-FR" sz="2600">
                <a:latin typeface="OpenDyslexic-Regular" pitchFamily="18"/>
              </a:rPr>
              <a:t>  </a:t>
            </a:r>
            <a:r>
              <a:rPr lang="fr-FR" sz="2600">
                <a:solidFill>
                  <a:srgbClr val="000080"/>
                </a:solidFill>
                <a:latin typeface="OpenDyslexic-Regular" pitchFamily="18"/>
              </a:rPr>
              <a:t>prin</a:t>
            </a:r>
            <a:r>
              <a:rPr lang="fr-FR" sz="2600">
                <a:solidFill>
                  <a:srgbClr val="FF3333"/>
                </a:solidFill>
                <a:latin typeface="OpenDyslexic-Regular" pitchFamily="18"/>
              </a:rPr>
              <a:t>cess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e</a:t>
            </a:r>
            <a:r>
              <a:rPr lang="fr-FR" sz="2600">
                <a:latin typeface="OpenDyslexic-Regular" pitchFamily="18"/>
              </a:rPr>
              <a:t>,  </a:t>
            </a:r>
            <a:r>
              <a:rPr lang="fr-FR" sz="2600">
                <a:solidFill>
                  <a:srgbClr val="000080"/>
                </a:solidFill>
                <a:latin typeface="OpenDyslexic-Regular" pitchFamily="18"/>
              </a:rPr>
              <a:t>pris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e</a:t>
            </a:r>
            <a:r>
              <a:rPr lang="fr-FR" sz="2600">
                <a:latin typeface="OpenDyslexic-Regular" pitchFamily="18"/>
              </a:rPr>
              <a:t>  </a:t>
            </a:r>
            <a:r>
              <a:rPr lang="fr-FR" sz="2600">
                <a:solidFill>
                  <a:srgbClr val="FF3333"/>
                </a:solidFill>
                <a:latin typeface="OpenDyslexic-Regular" pitchFamily="18"/>
              </a:rPr>
              <a:t>au</a:t>
            </a:r>
            <a:r>
              <a:rPr lang="fr-FR" sz="2600">
                <a:latin typeface="OpenDyslexic-Regular" pitchFamily="18"/>
              </a:rPr>
              <a:t>  </a:t>
            </a:r>
            <a:r>
              <a:rPr lang="fr-FR" sz="2600">
                <a:solidFill>
                  <a:srgbClr val="000080"/>
                </a:solidFill>
                <a:latin typeface="OpenDyslexic-Regular" pitchFamily="18"/>
              </a:rPr>
              <a:t>pièg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e</a:t>
            </a:r>
            <a:r>
              <a:rPr lang="fr-FR" sz="2600">
                <a:latin typeface="OpenDyslexic-Regular" pitchFamily="18"/>
              </a:rPr>
              <a:t>  </a:t>
            </a:r>
            <a:r>
              <a:rPr lang="fr-FR" sz="2600">
                <a:solidFill>
                  <a:srgbClr val="FF3333"/>
                </a:solidFill>
                <a:latin typeface="OpenDyslexic-Regular" pitchFamily="18"/>
              </a:rPr>
              <a:t>dan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s</a:t>
            </a:r>
            <a:r>
              <a:rPr lang="fr-FR" sz="2600">
                <a:latin typeface="OpenDyslexic-Regular" pitchFamily="18"/>
              </a:rPr>
              <a:t>  </a:t>
            </a:r>
            <a:r>
              <a:rPr lang="fr-FR" sz="2600">
                <a:solidFill>
                  <a:srgbClr val="000080"/>
                </a:solidFill>
                <a:latin typeface="OpenDyslexic-Regular" pitchFamily="18"/>
              </a:rPr>
              <a:t>la</a:t>
            </a:r>
            <a:r>
              <a:rPr lang="fr-FR" sz="2600">
                <a:latin typeface="OpenDyslexic-Regular" pitchFamily="18"/>
              </a:rPr>
              <a:t>  </a:t>
            </a:r>
            <a:r>
              <a:rPr lang="fr-FR" sz="2600">
                <a:solidFill>
                  <a:srgbClr val="FF3333"/>
                </a:solidFill>
                <a:latin typeface="OpenDyslexic-Regular" pitchFamily="18"/>
              </a:rPr>
              <a:t>plus</a:t>
            </a:r>
            <a:r>
              <a:rPr lang="fr-FR" sz="2600">
                <a:latin typeface="OpenDyslexic-Regular" pitchFamily="18"/>
              </a:rPr>
              <a:t>  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h</a:t>
            </a:r>
            <a:r>
              <a:rPr lang="fr-FR" sz="2600">
                <a:solidFill>
                  <a:srgbClr val="000080"/>
                </a:solidFill>
                <a:latin typeface="OpenDyslexic-Regular" pitchFamily="18"/>
              </a:rPr>
              <a:t>aut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e</a:t>
            </a:r>
            <a:r>
              <a:rPr lang="fr-FR" sz="2600">
                <a:latin typeface="OpenDyslexic-Regular" pitchFamily="18"/>
              </a:rPr>
              <a:t>  </a:t>
            </a:r>
            <a:r>
              <a:rPr lang="fr-FR" sz="2600">
                <a:solidFill>
                  <a:srgbClr val="FF3333"/>
                </a:solidFill>
                <a:latin typeface="OpenDyslexic-Regular" pitchFamily="18"/>
              </a:rPr>
              <a:t>tour</a:t>
            </a:r>
            <a:r>
              <a:rPr lang="fr-FR" sz="2600">
                <a:latin typeface="OpenDyslexic-Regular" pitchFamily="18"/>
              </a:rPr>
              <a:t>  </a:t>
            </a:r>
            <a:r>
              <a:rPr lang="fr-FR" sz="2600">
                <a:solidFill>
                  <a:srgbClr val="000080"/>
                </a:solidFill>
                <a:latin typeface="OpenDyslexic-Regular" pitchFamily="18"/>
              </a:rPr>
              <a:t>du</a:t>
            </a:r>
            <a:r>
              <a:rPr lang="fr-FR" sz="2600">
                <a:latin typeface="OpenDyslexic-Regular" pitchFamily="18"/>
              </a:rPr>
              <a:t>  </a:t>
            </a:r>
            <a:r>
              <a:rPr lang="fr-FR" sz="2600">
                <a:solidFill>
                  <a:srgbClr val="FF3333"/>
                </a:solidFill>
                <a:latin typeface="OpenDyslexic-Regular" pitchFamily="18"/>
              </a:rPr>
              <a:t>plus</a:t>
            </a:r>
            <a:r>
              <a:rPr lang="fr-FR" sz="2600">
                <a:latin typeface="OpenDyslexic-Regular" pitchFamily="18"/>
              </a:rPr>
              <a:t>  </a:t>
            </a:r>
            <a:r>
              <a:rPr lang="fr-FR" sz="2600">
                <a:solidFill>
                  <a:srgbClr val="000080"/>
                </a:solidFill>
                <a:latin typeface="OpenDyslexic-Regular" pitchFamily="18"/>
              </a:rPr>
              <a:t>ef</a:t>
            </a:r>
            <a:r>
              <a:rPr lang="fr-FR" sz="2600">
                <a:solidFill>
                  <a:srgbClr val="FF3333"/>
                </a:solidFill>
                <a:latin typeface="OpenDyslexic-Regular" pitchFamily="18"/>
              </a:rPr>
              <a:t>fra</a:t>
            </a:r>
            <a:r>
              <a:rPr lang="fr-FR" sz="2600">
                <a:solidFill>
                  <a:srgbClr val="000080"/>
                </a:solidFill>
                <a:latin typeface="OpenDyslexic-Regular" pitchFamily="18"/>
              </a:rPr>
              <a:t>yan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t</a:t>
            </a:r>
            <a:r>
              <a:rPr lang="fr-FR" sz="2600">
                <a:latin typeface="OpenDyslexic-Regular" pitchFamily="18"/>
              </a:rPr>
              <a:t>  </a:t>
            </a:r>
            <a:r>
              <a:rPr lang="fr-FR" sz="2600">
                <a:solidFill>
                  <a:srgbClr val="FF3333"/>
                </a:solidFill>
                <a:latin typeface="OpenDyslexic-Regular" pitchFamily="18"/>
              </a:rPr>
              <a:t>châ</a:t>
            </a:r>
            <a:r>
              <a:rPr lang="fr-FR" sz="2600">
                <a:solidFill>
                  <a:srgbClr val="000080"/>
                </a:solidFill>
                <a:latin typeface="OpenDyslexic-Regular" pitchFamily="18"/>
              </a:rPr>
              <a:t>teau</a:t>
            </a:r>
            <a:r>
              <a:rPr lang="fr-FR" sz="2600">
                <a:latin typeface="OpenDyslexic-Regular" pitchFamily="18"/>
              </a:rPr>
              <a:t>  </a:t>
            </a:r>
            <a:r>
              <a:rPr lang="fr-FR" sz="2600">
                <a:solidFill>
                  <a:srgbClr val="FF3333"/>
                </a:solidFill>
                <a:latin typeface="OpenDyslexic-Regular" pitchFamily="18"/>
              </a:rPr>
              <a:t>du</a:t>
            </a:r>
            <a:r>
              <a:rPr lang="fr-FR" sz="2600">
                <a:latin typeface="OpenDyslexic-Regular" pitchFamily="18"/>
              </a:rPr>
              <a:t>  </a:t>
            </a:r>
            <a:r>
              <a:rPr lang="fr-FR" sz="2600">
                <a:solidFill>
                  <a:srgbClr val="000080"/>
                </a:solidFill>
                <a:latin typeface="OpenDyslexic-Regular" pitchFamily="18"/>
              </a:rPr>
              <a:t>mond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e</a:t>
            </a:r>
            <a:r>
              <a:rPr lang="fr-FR" sz="2600">
                <a:latin typeface="OpenDyslexic-Regular" pitchFamily="18"/>
              </a:rPr>
              <a:t>  </a:t>
            </a:r>
            <a:r>
              <a:rPr lang="fr-FR" sz="2600">
                <a:solidFill>
                  <a:srgbClr val="FF3333"/>
                </a:solidFill>
                <a:latin typeface="OpenDyslexic-Regular" pitchFamily="18"/>
              </a:rPr>
              <a:t>en</a:t>
            </a:r>
            <a:r>
              <a:rPr lang="fr-FR" sz="2600">
                <a:solidFill>
                  <a:srgbClr val="000080"/>
                </a:solidFill>
                <a:latin typeface="OpenDyslexic-Regular" pitchFamily="18"/>
              </a:rPr>
              <a:t>tier</a:t>
            </a:r>
            <a:r>
              <a:rPr lang="fr-FR" sz="2600">
                <a:latin typeface="OpenDyslexic-Regular" pitchFamily="18"/>
              </a:rPr>
              <a:t>.  </a:t>
            </a:r>
            <a:r>
              <a:rPr lang="fr-FR" sz="2600">
                <a:solidFill>
                  <a:srgbClr val="FF3333"/>
                </a:solidFill>
                <a:latin typeface="OpenDyslexic-Regular" pitchFamily="18"/>
              </a:rPr>
              <a:t>Un</a:t>
            </a:r>
            <a:r>
              <a:rPr lang="fr-FR" sz="2600">
                <a:latin typeface="OpenDyslexic-Regular" pitchFamily="18"/>
              </a:rPr>
              <a:t>  </a:t>
            </a:r>
            <a:r>
              <a:rPr lang="fr-FR" sz="2600">
                <a:solidFill>
                  <a:srgbClr val="000080"/>
                </a:solidFill>
                <a:latin typeface="OpenDyslexic-Regular" pitchFamily="18"/>
              </a:rPr>
              <a:t>che</a:t>
            </a:r>
            <a:r>
              <a:rPr lang="fr-FR" sz="2600">
                <a:solidFill>
                  <a:srgbClr val="FF3333"/>
                </a:solidFill>
                <a:latin typeface="OpenDyslexic-Regular" pitchFamily="18"/>
              </a:rPr>
              <a:t>va</a:t>
            </a:r>
            <a:r>
              <a:rPr lang="fr-FR" sz="2600">
                <a:solidFill>
                  <a:srgbClr val="000080"/>
                </a:solidFill>
                <a:latin typeface="OpenDyslexic-Regular" pitchFamily="18"/>
              </a:rPr>
              <a:t>lier</a:t>
            </a:r>
            <a:r>
              <a:rPr lang="fr-FR" sz="2600">
                <a:latin typeface="OpenDyslexic-Regular" pitchFamily="18"/>
              </a:rPr>
              <a:t>,  </a:t>
            </a:r>
            <a:r>
              <a:rPr lang="fr-FR" sz="2600">
                <a:solidFill>
                  <a:srgbClr val="FF3333"/>
                </a:solidFill>
                <a:latin typeface="OpenDyslexic-Regular" pitchFamily="18"/>
              </a:rPr>
              <a:t>sur</a:t>
            </a:r>
            <a:r>
              <a:rPr lang="fr-FR" sz="2600">
                <a:solidFill>
                  <a:srgbClr val="000080"/>
                </a:solidFill>
                <a:latin typeface="OpenDyslexic-Regular" pitchFamily="18"/>
              </a:rPr>
              <a:t>nom</a:t>
            </a:r>
            <a:r>
              <a:rPr lang="fr-FR" sz="2600">
                <a:solidFill>
                  <a:srgbClr val="FF3333"/>
                </a:solidFill>
                <a:latin typeface="OpenDyslexic-Regular" pitchFamily="18"/>
              </a:rPr>
              <a:t>mé</a:t>
            </a:r>
            <a:r>
              <a:rPr lang="fr-FR" sz="2600">
                <a:latin typeface="OpenDyslexic-Regular" pitchFamily="18"/>
              </a:rPr>
              <a:t>  </a:t>
            </a:r>
            <a:r>
              <a:rPr lang="fr-FR" sz="2600">
                <a:solidFill>
                  <a:srgbClr val="000080"/>
                </a:solidFill>
                <a:latin typeface="OpenDyslexic-Regular" pitchFamily="18"/>
              </a:rPr>
              <a:t>va</a:t>
            </a:r>
            <a:r>
              <a:rPr lang="fr-FR" sz="2600">
                <a:solidFill>
                  <a:srgbClr val="FF3333"/>
                </a:solidFill>
                <a:latin typeface="OpenDyslexic-Regular" pitchFamily="18"/>
              </a:rPr>
              <a:t>illan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t</a:t>
            </a:r>
            <a:r>
              <a:rPr lang="fr-FR" sz="2600">
                <a:latin typeface="OpenDyslexic-Regular" pitchFamily="18"/>
              </a:rPr>
              <a:t>,  </a:t>
            </a:r>
            <a:r>
              <a:rPr lang="fr-FR" sz="2600">
                <a:solidFill>
                  <a:srgbClr val="000080"/>
                </a:solidFill>
                <a:latin typeface="OpenDyslexic-Regular" pitchFamily="18"/>
              </a:rPr>
              <a:t>a</a:t>
            </a:r>
            <a:r>
              <a:rPr lang="fr-FR" sz="2600">
                <a:solidFill>
                  <a:srgbClr val="FF3333"/>
                </a:solidFill>
                <a:latin typeface="OpenDyslexic-Regular" pitchFamily="18"/>
              </a:rPr>
              <a:t>vai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t</a:t>
            </a:r>
            <a:r>
              <a:rPr lang="fr-FR" sz="2600">
                <a:latin typeface="OpenDyslexic-Regular" pitchFamily="18"/>
              </a:rPr>
              <a:t>  </a:t>
            </a:r>
            <a:r>
              <a:rPr lang="fr-FR" sz="2600">
                <a:solidFill>
                  <a:srgbClr val="000080"/>
                </a:solidFill>
                <a:latin typeface="OpenDyslexic-Regular" pitchFamily="18"/>
              </a:rPr>
              <a:t>dé</a:t>
            </a:r>
            <a:r>
              <a:rPr lang="fr-FR" sz="2600">
                <a:solidFill>
                  <a:srgbClr val="FF3333"/>
                </a:solidFill>
                <a:latin typeface="OpenDyslexic-Regular" pitchFamily="18"/>
              </a:rPr>
              <a:t>ci</a:t>
            </a:r>
            <a:r>
              <a:rPr lang="fr-FR" sz="2600">
                <a:solidFill>
                  <a:srgbClr val="000080"/>
                </a:solidFill>
                <a:latin typeface="OpenDyslexic-Regular" pitchFamily="18"/>
              </a:rPr>
              <a:t>dé</a:t>
            </a:r>
            <a:r>
              <a:rPr lang="fr-FR" sz="2600">
                <a:latin typeface="OpenDyslexic-Regular" pitchFamily="18"/>
              </a:rPr>
              <a:t>  </a:t>
            </a:r>
            <a:r>
              <a:rPr lang="fr-FR" sz="2600">
                <a:solidFill>
                  <a:srgbClr val="FF3333"/>
                </a:solidFill>
                <a:latin typeface="OpenDyslexic-Regular" pitchFamily="18"/>
              </a:rPr>
              <a:t>d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'</a:t>
            </a:r>
            <a:r>
              <a:rPr lang="fr-FR" sz="2600">
                <a:solidFill>
                  <a:srgbClr val="FF3333"/>
                </a:solidFill>
                <a:latin typeface="OpenDyslexic-Regular" pitchFamily="18"/>
              </a:rPr>
              <a:t>al</a:t>
            </a:r>
            <a:r>
              <a:rPr lang="fr-FR" sz="2600">
                <a:solidFill>
                  <a:srgbClr val="000080"/>
                </a:solidFill>
                <a:latin typeface="OpenDyslexic-Regular" pitchFamily="18"/>
              </a:rPr>
              <a:t>ler</a:t>
            </a:r>
            <a:r>
              <a:rPr lang="fr-FR" sz="2600">
                <a:latin typeface="OpenDyslexic-Regular" pitchFamily="18"/>
              </a:rPr>
              <a:t>  </a:t>
            </a:r>
            <a:r>
              <a:rPr lang="fr-FR" sz="2600">
                <a:solidFill>
                  <a:srgbClr val="FF3333"/>
                </a:solidFill>
                <a:latin typeface="OpenDyslexic-Regular" pitchFamily="18"/>
              </a:rPr>
              <a:t>la</a:t>
            </a:r>
            <a:r>
              <a:rPr lang="fr-FR" sz="2600">
                <a:latin typeface="OpenDyslexic-Regular" pitchFamily="18"/>
              </a:rPr>
              <a:t>  </a:t>
            </a:r>
            <a:r>
              <a:rPr lang="fr-FR" sz="2600">
                <a:solidFill>
                  <a:srgbClr val="000080"/>
                </a:solidFill>
                <a:latin typeface="OpenDyslexic-Regular" pitchFamily="18"/>
              </a:rPr>
              <a:t>sau</a:t>
            </a:r>
            <a:r>
              <a:rPr lang="fr-FR" sz="2600">
                <a:solidFill>
                  <a:srgbClr val="FF3333"/>
                </a:solidFill>
                <a:latin typeface="OpenDyslexic-Regular" pitchFamily="18"/>
              </a:rPr>
              <a:t>ver</a:t>
            </a:r>
            <a:r>
              <a:rPr lang="fr-FR" sz="2600">
                <a:latin typeface="OpenDyslexic-Regular" pitchFamily="18"/>
              </a:rPr>
              <a:t>.  »</a:t>
            </a:r>
          </a:p>
          <a:p>
            <a:pPr lvl="0">
              <a:lnSpc>
                <a:spcPct val="150000"/>
              </a:lnSpc>
            </a:pPr>
            <a:endParaRPr lang="fr-FR" sz="2600">
              <a:latin typeface="OpenDyslexic-Regular" pitchFamily="18"/>
            </a:endParaRPr>
          </a:p>
          <a:p>
            <a:pPr lvl="0">
              <a:lnSpc>
                <a:spcPct val="150000"/>
              </a:lnSpc>
            </a:pPr>
            <a:endParaRPr lang="fr-FR" sz="2600">
              <a:latin typeface="OpenDyslexic-Regular" pitchFamily="18"/>
            </a:endParaRPr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44760" y="4008600"/>
            <a:ext cx="8859240" cy="1823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/>
    </mc:Choice>
    <mc:Fallback>
      <p:transition spd="slow"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03999" y="661320"/>
            <a:ext cx="9071640" cy="778680"/>
          </a:xfrm>
          <a:ln>
            <a:solidFill>
              <a:srgbClr val="000000"/>
            </a:solidFill>
            <a:prstDash val="solid"/>
          </a:ln>
        </p:spPr>
        <p:txBody>
          <a:bodyPr/>
          <a:lstStyle/>
          <a:p>
            <a:pPr lvl="0"/>
            <a:r>
              <a:rPr lang="fr-FR"/>
              <a:t>Marquer les lettres muettes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190296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fr-FR" sz="2600">
                <a:latin typeface="OpenDyslexic-Regular" pitchFamily="18"/>
              </a:rPr>
              <a:t>«  Il  étai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t</a:t>
            </a:r>
            <a:r>
              <a:rPr lang="fr-FR" sz="2600">
                <a:latin typeface="OpenDyslexic-Regular" pitchFamily="18"/>
              </a:rPr>
              <a:t>  un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e</a:t>
            </a:r>
            <a:r>
              <a:rPr lang="fr-FR" sz="2600">
                <a:latin typeface="OpenDyslexic-Regular" pitchFamily="18"/>
              </a:rPr>
              <a:t>  foi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s</a:t>
            </a:r>
            <a:r>
              <a:rPr lang="fr-FR" sz="2600">
                <a:latin typeface="OpenDyslexic-Regular" pitchFamily="18"/>
              </a:rPr>
              <a:t>,  un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e</a:t>
            </a:r>
            <a:r>
              <a:rPr lang="fr-FR" sz="2600">
                <a:latin typeface="OpenDyslexic-Regular" pitchFamily="18"/>
              </a:rPr>
              <a:t>  princess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e</a:t>
            </a:r>
            <a:r>
              <a:rPr lang="fr-FR" sz="2600">
                <a:latin typeface="OpenDyslexic-Regular" pitchFamily="18"/>
              </a:rPr>
              <a:t>,  pris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e</a:t>
            </a:r>
            <a:r>
              <a:rPr lang="fr-FR" sz="2600">
                <a:latin typeface="OpenDyslexic-Regular" pitchFamily="18"/>
              </a:rPr>
              <a:t>  au  pièg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e</a:t>
            </a:r>
            <a:r>
              <a:rPr lang="fr-FR" sz="2600">
                <a:latin typeface="OpenDyslexic-Regular" pitchFamily="18"/>
              </a:rPr>
              <a:t>  dan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s</a:t>
            </a:r>
            <a:r>
              <a:rPr lang="fr-FR" sz="2600">
                <a:latin typeface="OpenDyslexic-Regular" pitchFamily="18"/>
              </a:rPr>
              <a:t>  la  plus  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h</a:t>
            </a:r>
            <a:r>
              <a:rPr lang="fr-FR" sz="2600">
                <a:latin typeface="OpenDyslexic-Regular" pitchFamily="18"/>
              </a:rPr>
              <a:t>aut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e</a:t>
            </a:r>
            <a:r>
              <a:rPr lang="fr-FR" sz="2600">
                <a:latin typeface="OpenDyslexic-Regular" pitchFamily="18"/>
              </a:rPr>
              <a:t>  tour  du  plus  effrayan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t</a:t>
            </a:r>
            <a:r>
              <a:rPr lang="fr-FR" sz="2600">
                <a:latin typeface="OpenDyslexic-Regular" pitchFamily="18"/>
              </a:rPr>
              <a:t>  château  du  mond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e</a:t>
            </a:r>
            <a:r>
              <a:rPr lang="fr-FR" sz="2600">
                <a:latin typeface="OpenDyslexic-Regular" pitchFamily="18"/>
              </a:rPr>
              <a:t>  entier.  Un  chevalier,  surnommé  vaillan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t</a:t>
            </a:r>
            <a:r>
              <a:rPr lang="fr-FR" sz="2600">
                <a:latin typeface="OpenDyslexic-Regular" pitchFamily="18"/>
              </a:rPr>
              <a:t>,  avai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t</a:t>
            </a:r>
            <a:r>
              <a:rPr lang="fr-FR" sz="2600">
                <a:latin typeface="OpenDyslexic-Regular" pitchFamily="18"/>
              </a:rPr>
              <a:t>  décidé  d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'</a:t>
            </a:r>
            <a:r>
              <a:rPr lang="fr-FR" sz="2600">
                <a:latin typeface="OpenDyslexic-Regular" pitchFamily="18"/>
              </a:rPr>
              <a:t>aller  la  sauver.  »</a:t>
            </a:r>
          </a:p>
        </p:txBody>
      </p:sp>
      <p:sp>
        <p:nvSpPr>
          <p:cNvPr id="4" name="Titre 3"/>
          <p:cNvSpPr txBox="1">
            <a:spLocks noGrp="1"/>
          </p:cNvSpPr>
          <p:nvPr>
            <p:ph type="title" idx="4294967295"/>
          </p:nvPr>
        </p:nvSpPr>
        <p:spPr>
          <a:xfrm>
            <a:off x="503999" y="3816000"/>
            <a:ext cx="9071640" cy="936000"/>
          </a:xfrm>
          <a:ln>
            <a:solidFill>
              <a:srgbClr val="000000"/>
            </a:solidFill>
            <a:prstDash val="solid"/>
          </a:ln>
        </p:spPr>
        <p:txBody>
          <a:bodyPr/>
          <a:lstStyle/>
          <a:p>
            <a:pPr lvl="0"/>
            <a:r>
              <a:rPr lang="fr-FR" sz="4000"/>
              <a:t>Faire apparaître les liaisons obligatoires</a:t>
            </a:r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4294967295"/>
          </p:nvPr>
        </p:nvSpPr>
        <p:spPr>
          <a:xfrm>
            <a:off x="503999" y="5009040"/>
            <a:ext cx="9071640" cy="190296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fr-FR" sz="2600">
                <a:latin typeface="OpenDyslexic-Regular" pitchFamily="18"/>
              </a:rPr>
              <a:t>«  Il  était</a:t>
            </a:r>
            <a:r>
              <a:rPr lang="fr-FR" sz="2600" u="wavy">
                <a:latin typeface="OpenDyslexic-Regular" pitchFamily="18"/>
              </a:rPr>
              <a:t>  </a:t>
            </a:r>
            <a:r>
              <a:rPr lang="fr-FR" sz="2600">
                <a:latin typeface="OpenDyslexic-Regular" pitchFamily="18"/>
              </a:rPr>
              <a:t>un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e</a:t>
            </a:r>
            <a:r>
              <a:rPr lang="fr-FR" sz="2600">
                <a:latin typeface="OpenDyslexic-Regular" pitchFamily="18"/>
              </a:rPr>
              <a:t>  foi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s</a:t>
            </a:r>
            <a:r>
              <a:rPr lang="fr-FR" sz="2600">
                <a:latin typeface="OpenDyslexic-Regular" pitchFamily="18"/>
              </a:rPr>
              <a:t>,  un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e</a:t>
            </a:r>
            <a:r>
              <a:rPr lang="fr-FR" sz="2600">
                <a:latin typeface="OpenDyslexic-Regular" pitchFamily="18"/>
              </a:rPr>
              <a:t>  princess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e</a:t>
            </a:r>
            <a:r>
              <a:rPr lang="fr-FR" sz="2600">
                <a:latin typeface="OpenDyslexic-Regular" pitchFamily="18"/>
              </a:rPr>
              <a:t>,  pris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e</a:t>
            </a:r>
            <a:r>
              <a:rPr lang="fr-FR" sz="2600">
                <a:latin typeface="OpenDyslexic-Regular" pitchFamily="18"/>
              </a:rPr>
              <a:t>  au  pièg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e</a:t>
            </a:r>
            <a:r>
              <a:rPr lang="fr-FR" sz="2600">
                <a:latin typeface="OpenDyslexic-Regular" pitchFamily="18"/>
              </a:rPr>
              <a:t>  dan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s</a:t>
            </a:r>
            <a:r>
              <a:rPr lang="fr-FR" sz="2600">
                <a:latin typeface="OpenDyslexic-Regular" pitchFamily="18"/>
              </a:rPr>
              <a:t>  la  plus  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h</a:t>
            </a:r>
            <a:r>
              <a:rPr lang="fr-FR" sz="2600">
                <a:latin typeface="OpenDyslexic-Regular" pitchFamily="18"/>
              </a:rPr>
              <a:t>aut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e</a:t>
            </a:r>
            <a:r>
              <a:rPr lang="fr-FR" sz="2600">
                <a:latin typeface="OpenDyslexic-Regular" pitchFamily="18"/>
              </a:rPr>
              <a:t>  tour  du  plus</a:t>
            </a:r>
            <a:r>
              <a:rPr lang="fr-FR" sz="2600" u="wavy">
                <a:latin typeface="OpenDyslexic-Regular" pitchFamily="18"/>
              </a:rPr>
              <a:t>  </a:t>
            </a:r>
            <a:r>
              <a:rPr lang="fr-FR" sz="2600">
                <a:latin typeface="OpenDyslexic-Regular" pitchFamily="18"/>
              </a:rPr>
              <a:t>effrayan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t</a:t>
            </a:r>
            <a:r>
              <a:rPr lang="fr-FR" sz="2600">
                <a:latin typeface="OpenDyslexic-Regular" pitchFamily="18"/>
              </a:rPr>
              <a:t>  château  du  mond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e</a:t>
            </a:r>
            <a:r>
              <a:rPr lang="fr-FR" sz="2600">
                <a:latin typeface="OpenDyslexic-Regular" pitchFamily="18"/>
              </a:rPr>
              <a:t>  entier.  Un  chevalier,  surnommé  vaillan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t</a:t>
            </a:r>
            <a:r>
              <a:rPr lang="fr-FR" sz="2600">
                <a:latin typeface="OpenDyslexic-Regular" pitchFamily="18"/>
              </a:rPr>
              <a:t>,  avai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t</a:t>
            </a:r>
            <a:r>
              <a:rPr lang="fr-FR" sz="2600">
                <a:latin typeface="OpenDyslexic-Regular" pitchFamily="18"/>
              </a:rPr>
              <a:t>  décidé  d</a:t>
            </a:r>
            <a:r>
              <a:rPr lang="fr-FR" sz="2600">
                <a:solidFill>
                  <a:srgbClr val="A2A2A2"/>
                </a:solidFill>
                <a:latin typeface="OpenDyslexic-Regular" pitchFamily="18"/>
              </a:rPr>
              <a:t>'</a:t>
            </a:r>
            <a:r>
              <a:rPr lang="fr-FR" sz="2600">
                <a:latin typeface="OpenDyslexic-Regular" pitchFamily="18"/>
              </a:rPr>
              <a:t>aller  la  sauver.  »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/>
    </mc:Choice>
    <mc:Fallback>
      <p:transition spd="slow" advTm="1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03999" y="661320"/>
            <a:ext cx="9071640" cy="778680"/>
          </a:xfrm>
          <a:ln>
            <a:solidFill>
              <a:srgbClr val="000000"/>
            </a:solidFill>
            <a:prstDash val="solid"/>
          </a:ln>
        </p:spPr>
        <p:txBody>
          <a:bodyPr/>
          <a:lstStyle/>
          <a:p>
            <a:pPr lvl="0"/>
            <a:r>
              <a:rPr lang="fr-FR" sz="4200"/>
              <a:t>Appliquer une couleur à chaque ligne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190296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fr-FR" sz="2600">
                <a:solidFill>
                  <a:srgbClr val="00CC00"/>
                </a:solidFill>
                <a:latin typeface="OpenDyslexic-Regular" pitchFamily="18"/>
              </a:rPr>
              <a:t>«  Il  était  une  fois,  une  princesse,  prise  au  piège  dans  la  plus</a:t>
            </a:r>
            <a:r>
              <a:rPr lang="fr-FR" sz="2600">
                <a:solidFill>
                  <a:srgbClr val="FF0000"/>
                </a:solidFill>
                <a:latin typeface="OpenDyslexic-Regular" pitchFamily="18"/>
              </a:rPr>
              <a:t>  </a:t>
            </a:r>
            <a:r>
              <a:rPr lang="fr-FR" sz="2600">
                <a:solidFill>
                  <a:srgbClr val="FF3333"/>
                </a:solidFill>
                <a:latin typeface="OpenDyslexic-Regular" pitchFamily="18"/>
              </a:rPr>
              <a:t>haute  tour  du  plus  effrayant  château  du  monde  entier.  Un </a:t>
            </a:r>
            <a:r>
              <a:rPr lang="fr-FR" sz="2600">
                <a:solidFill>
                  <a:srgbClr val="2BD22B"/>
                </a:solidFill>
                <a:latin typeface="OpenDyslexic-Regular" pitchFamily="18"/>
              </a:rPr>
              <a:t> </a:t>
            </a:r>
            <a:r>
              <a:rPr lang="fr-FR" sz="2600">
                <a:solidFill>
                  <a:srgbClr val="00CC00"/>
                </a:solidFill>
                <a:latin typeface="OpenDyslexic-Regular" pitchFamily="18"/>
              </a:rPr>
              <a:t>chevalier,  surnommé  vaillant,  avait  décidé  d'aller  la  sauver.  »</a:t>
            </a:r>
          </a:p>
        </p:txBody>
      </p:sp>
      <p:sp>
        <p:nvSpPr>
          <p:cNvPr id="4" name="Titre 3"/>
          <p:cNvSpPr txBox="1">
            <a:spLocks noGrp="1"/>
          </p:cNvSpPr>
          <p:nvPr>
            <p:ph type="title" idx="4294967295"/>
          </p:nvPr>
        </p:nvSpPr>
        <p:spPr>
          <a:xfrm>
            <a:off x="503999" y="3960000"/>
            <a:ext cx="9071640" cy="792000"/>
          </a:xfrm>
          <a:ln>
            <a:solidFill>
              <a:srgbClr val="000000"/>
            </a:solidFill>
            <a:prstDash val="solid"/>
          </a:ln>
        </p:spPr>
        <p:txBody>
          <a:bodyPr/>
          <a:lstStyle/>
          <a:p>
            <a:pPr lvl="0"/>
            <a:r>
              <a:rPr lang="fr-FR" sz="4000"/>
              <a:t>Colorer chaque mot</a:t>
            </a:r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4294967295"/>
          </p:nvPr>
        </p:nvSpPr>
        <p:spPr>
          <a:xfrm>
            <a:off x="503999" y="5009040"/>
            <a:ext cx="9071640" cy="190296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fr-FR" sz="2600">
                <a:solidFill>
                  <a:srgbClr val="2B7ED2"/>
                </a:solidFill>
                <a:latin typeface="OpenDyslexic-Regular" pitchFamily="18"/>
              </a:rPr>
              <a:t>«  Il</a:t>
            </a:r>
            <a:r>
              <a:rPr lang="fr-FR" sz="2600">
                <a:solidFill>
                  <a:srgbClr val="2BD22B"/>
                </a:solidFill>
                <a:latin typeface="OpenDyslexic-Regular" pitchFamily="18"/>
              </a:rPr>
              <a:t>  était  </a:t>
            </a:r>
            <a:r>
              <a:rPr lang="fr-FR" sz="2600">
                <a:solidFill>
                  <a:srgbClr val="2B7ED2"/>
                </a:solidFill>
                <a:latin typeface="OpenDyslexic-Regular" pitchFamily="18"/>
              </a:rPr>
              <a:t>une</a:t>
            </a:r>
            <a:r>
              <a:rPr lang="fr-FR" sz="2600">
                <a:solidFill>
                  <a:srgbClr val="2BD22B"/>
                </a:solidFill>
                <a:latin typeface="OpenDyslexic-Regular" pitchFamily="18"/>
              </a:rPr>
              <a:t>  fois,  </a:t>
            </a:r>
            <a:r>
              <a:rPr lang="fr-FR" sz="2600">
                <a:solidFill>
                  <a:srgbClr val="2B7ED2"/>
                </a:solidFill>
                <a:latin typeface="OpenDyslexic-Regular" pitchFamily="18"/>
              </a:rPr>
              <a:t>une</a:t>
            </a:r>
            <a:r>
              <a:rPr lang="fr-FR" sz="2600">
                <a:solidFill>
                  <a:srgbClr val="2BD22B"/>
                </a:solidFill>
                <a:latin typeface="OpenDyslexic-Regular" pitchFamily="18"/>
              </a:rPr>
              <a:t>  princesse,  </a:t>
            </a:r>
            <a:r>
              <a:rPr lang="fr-FR" sz="2600">
                <a:solidFill>
                  <a:srgbClr val="2B7ED2"/>
                </a:solidFill>
                <a:latin typeface="OpenDyslexic-Regular" pitchFamily="18"/>
              </a:rPr>
              <a:t>prise</a:t>
            </a:r>
            <a:r>
              <a:rPr lang="fr-FR" sz="2600">
                <a:solidFill>
                  <a:srgbClr val="2BD22B"/>
                </a:solidFill>
                <a:latin typeface="OpenDyslexic-Regular" pitchFamily="18"/>
              </a:rPr>
              <a:t>  au  </a:t>
            </a:r>
            <a:r>
              <a:rPr lang="fr-FR" sz="2600">
                <a:solidFill>
                  <a:srgbClr val="2B7ED2"/>
                </a:solidFill>
                <a:latin typeface="OpenDyslexic-Regular" pitchFamily="18"/>
              </a:rPr>
              <a:t>piège</a:t>
            </a:r>
            <a:r>
              <a:rPr lang="fr-FR" sz="2600">
                <a:solidFill>
                  <a:srgbClr val="FF0000"/>
                </a:solidFill>
                <a:latin typeface="OpenDyslexic-Regular" pitchFamily="18"/>
              </a:rPr>
              <a:t>  </a:t>
            </a:r>
            <a:r>
              <a:rPr lang="fr-FR" sz="2600">
                <a:solidFill>
                  <a:srgbClr val="2BD22B"/>
                </a:solidFill>
                <a:latin typeface="OpenDyslexic-Regular" pitchFamily="18"/>
              </a:rPr>
              <a:t>dans</a:t>
            </a:r>
            <a:r>
              <a:rPr lang="fr-FR" sz="2600">
                <a:solidFill>
                  <a:srgbClr val="FF0000"/>
                </a:solidFill>
                <a:latin typeface="OpenDyslexic-Regular" pitchFamily="18"/>
              </a:rPr>
              <a:t>  </a:t>
            </a:r>
            <a:r>
              <a:rPr lang="fr-FR" sz="2600">
                <a:solidFill>
                  <a:srgbClr val="2B7ED2"/>
                </a:solidFill>
                <a:latin typeface="OpenDyslexic-Regular" pitchFamily="18"/>
              </a:rPr>
              <a:t>la</a:t>
            </a:r>
            <a:r>
              <a:rPr lang="fr-FR" sz="2600">
                <a:solidFill>
                  <a:srgbClr val="FF0000"/>
                </a:solidFill>
                <a:latin typeface="OpenDyslexic-Regular" pitchFamily="18"/>
              </a:rPr>
              <a:t>  </a:t>
            </a:r>
            <a:r>
              <a:rPr lang="fr-FR" sz="2600">
                <a:solidFill>
                  <a:srgbClr val="2BD22B"/>
                </a:solidFill>
                <a:latin typeface="OpenDyslexic-Regular" pitchFamily="18"/>
              </a:rPr>
              <a:t>plus</a:t>
            </a:r>
            <a:r>
              <a:rPr lang="fr-FR" sz="2600">
                <a:solidFill>
                  <a:srgbClr val="FF0000"/>
                </a:solidFill>
                <a:latin typeface="OpenDyslexic-Regular" pitchFamily="18"/>
              </a:rPr>
              <a:t>  </a:t>
            </a:r>
            <a:r>
              <a:rPr lang="fr-FR" sz="2600">
                <a:solidFill>
                  <a:srgbClr val="2B7ED2"/>
                </a:solidFill>
                <a:latin typeface="OpenDyslexic-Regular" pitchFamily="18"/>
              </a:rPr>
              <a:t>haute</a:t>
            </a:r>
            <a:r>
              <a:rPr lang="fr-FR" sz="2600">
                <a:solidFill>
                  <a:srgbClr val="FF0000"/>
                </a:solidFill>
                <a:latin typeface="OpenDyslexic-Regular" pitchFamily="18"/>
              </a:rPr>
              <a:t>  </a:t>
            </a:r>
            <a:r>
              <a:rPr lang="fr-FR" sz="2600">
                <a:solidFill>
                  <a:srgbClr val="2BD22B"/>
                </a:solidFill>
                <a:latin typeface="OpenDyslexic-Regular" pitchFamily="18"/>
              </a:rPr>
              <a:t>tour</a:t>
            </a:r>
            <a:r>
              <a:rPr lang="fr-FR" sz="2600">
                <a:solidFill>
                  <a:srgbClr val="FF0000"/>
                </a:solidFill>
                <a:latin typeface="OpenDyslexic-Regular" pitchFamily="18"/>
              </a:rPr>
              <a:t>  </a:t>
            </a:r>
            <a:r>
              <a:rPr lang="fr-FR" sz="2600">
                <a:solidFill>
                  <a:srgbClr val="2B7ED2"/>
                </a:solidFill>
                <a:latin typeface="OpenDyslexic-Regular" pitchFamily="18"/>
              </a:rPr>
              <a:t>du</a:t>
            </a:r>
            <a:r>
              <a:rPr lang="fr-FR" sz="2600">
                <a:solidFill>
                  <a:srgbClr val="FF0000"/>
                </a:solidFill>
                <a:latin typeface="OpenDyslexic-Regular" pitchFamily="18"/>
              </a:rPr>
              <a:t>  </a:t>
            </a:r>
            <a:r>
              <a:rPr lang="fr-FR" sz="2600">
                <a:solidFill>
                  <a:srgbClr val="2BD22B"/>
                </a:solidFill>
                <a:latin typeface="OpenDyslexic-Regular" pitchFamily="18"/>
              </a:rPr>
              <a:t>plus</a:t>
            </a:r>
            <a:r>
              <a:rPr lang="fr-FR" sz="2600">
                <a:solidFill>
                  <a:srgbClr val="FF0000"/>
                </a:solidFill>
                <a:latin typeface="OpenDyslexic-Regular" pitchFamily="18"/>
              </a:rPr>
              <a:t>  </a:t>
            </a:r>
            <a:r>
              <a:rPr lang="fr-FR" sz="2600">
                <a:solidFill>
                  <a:srgbClr val="2B7ED2"/>
                </a:solidFill>
                <a:latin typeface="OpenDyslexic-Regular" pitchFamily="18"/>
              </a:rPr>
              <a:t>effrayant</a:t>
            </a:r>
            <a:r>
              <a:rPr lang="fr-FR" sz="2600">
                <a:solidFill>
                  <a:srgbClr val="2BD22B"/>
                </a:solidFill>
                <a:latin typeface="OpenDyslexic-Regular" pitchFamily="18"/>
              </a:rPr>
              <a:t>  château  </a:t>
            </a:r>
            <a:r>
              <a:rPr lang="fr-FR" sz="2600">
                <a:solidFill>
                  <a:srgbClr val="2B7ED2"/>
                </a:solidFill>
                <a:latin typeface="OpenDyslexic-Regular" pitchFamily="18"/>
              </a:rPr>
              <a:t>du</a:t>
            </a:r>
            <a:r>
              <a:rPr lang="fr-FR" sz="2600">
                <a:solidFill>
                  <a:srgbClr val="2BD22B"/>
                </a:solidFill>
                <a:latin typeface="OpenDyslexic-Regular" pitchFamily="18"/>
              </a:rPr>
              <a:t>  monde  </a:t>
            </a:r>
            <a:r>
              <a:rPr lang="fr-FR" sz="2600">
                <a:solidFill>
                  <a:srgbClr val="2B7ED2"/>
                </a:solidFill>
                <a:latin typeface="OpenDyslexic-Regular" pitchFamily="18"/>
              </a:rPr>
              <a:t>entier.</a:t>
            </a:r>
            <a:r>
              <a:rPr lang="fr-FR" sz="2600">
                <a:solidFill>
                  <a:srgbClr val="2BD22B"/>
                </a:solidFill>
                <a:latin typeface="OpenDyslexic-Regular" pitchFamily="18"/>
              </a:rPr>
              <a:t>  Un  </a:t>
            </a:r>
            <a:r>
              <a:rPr lang="fr-FR" sz="2600">
                <a:solidFill>
                  <a:srgbClr val="2B7ED2"/>
                </a:solidFill>
                <a:latin typeface="OpenDyslexic-Regular" pitchFamily="18"/>
              </a:rPr>
              <a:t>chevalier</a:t>
            </a:r>
            <a:r>
              <a:rPr lang="fr-FR" sz="2600">
                <a:solidFill>
                  <a:srgbClr val="FF0000"/>
                </a:solidFill>
                <a:latin typeface="OpenDyslexic-Regular" pitchFamily="18"/>
              </a:rPr>
              <a:t>,  </a:t>
            </a:r>
            <a:r>
              <a:rPr lang="fr-FR" sz="2600">
                <a:solidFill>
                  <a:srgbClr val="2BD22B"/>
                </a:solidFill>
                <a:latin typeface="OpenDyslexic-Regular" pitchFamily="18"/>
              </a:rPr>
              <a:t>surnommé</a:t>
            </a:r>
            <a:r>
              <a:rPr lang="fr-FR" sz="2600">
                <a:solidFill>
                  <a:srgbClr val="FF0000"/>
                </a:solidFill>
                <a:latin typeface="OpenDyslexic-Regular" pitchFamily="18"/>
              </a:rPr>
              <a:t>  </a:t>
            </a:r>
            <a:r>
              <a:rPr lang="fr-FR" sz="2600">
                <a:solidFill>
                  <a:srgbClr val="2B7ED2"/>
                </a:solidFill>
                <a:latin typeface="OpenDyslexic-Regular" pitchFamily="18"/>
              </a:rPr>
              <a:t>vaillant</a:t>
            </a:r>
            <a:r>
              <a:rPr lang="fr-FR" sz="2600">
                <a:solidFill>
                  <a:srgbClr val="FF0000"/>
                </a:solidFill>
                <a:latin typeface="OpenDyslexic-Regular" pitchFamily="18"/>
              </a:rPr>
              <a:t>,  </a:t>
            </a:r>
            <a:r>
              <a:rPr lang="fr-FR" sz="2600">
                <a:solidFill>
                  <a:srgbClr val="2BD22B"/>
                </a:solidFill>
                <a:latin typeface="OpenDyslexic-Regular" pitchFamily="18"/>
              </a:rPr>
              <a:t>avait</a:t>
            </a:r>
            <a:r>
              <a:rPr lang="fr-FR" sz="2600">
                <a:solidFill>
                  <a:srgbClr val="FF0000"/>
                </a:solidFill>
                <a:latin typeface="OpenDyslexic-Regular" pitchFamily="18"/>
              </a:rPr>
              <a:t>  </a:t>
            </a:r>
            <a:r>
              <a:rPr lang="fr-FR" sz="2600">
                <a:solidFill>
                  <a:srgbClr val="2B7ED2"/>
                </a:solidFill>
                <a:latin typeface="OpenDyslexic-Regular" pitchFamily="18"/>
              </a:rPr>
              <a:t>décidé</a:t>
            </a:r>
            <a:r>
              <a:rPr lang="fr-FR" sz="2600">
                <a:solidFill>
                  <a:srgbClr val="FF0000"/>
                </a:solidFill>
                <a:latin typeface="OpenDyslexic-Regular" pitchFamily="18"/>
              </a:rPr>
              <a:t>  </a:t>
            </a:r>
            <a:r>
              <a:rPr lang="fr-FR" sz="2600">
                <a:solidFill>
                  <a:srgbClr val="2BD22B"/>
                </a:solidFill>
                <a:latin typeface="OpenDyslexic-Regular" pitchFamily="18"/>
              </a:rPr>
              <a:t>d'aller  </a:t>
            </a:r>
            <a:r>
              <a:rPr lang="fr-FR" sz="2600">
                <a:solidFill>
                  <a:srgbClr val="2B7ED2"/>
                </a:solidFill>
                <a:latin typeface="OpenDyslexic-Regular" pitchFamily="18"/>
              </a:rPr>
              <a:t>la</a:t>
            </a:r>
            <a:r>
              <a:rPr lang="fr-FR" sz="2600">
                <a:solidFill>
                  <a:srgbClr val="2BD22B"/>
                </a:solidFill>
                <a:latin typeface="OpenDyslexic-Regular" pitchFamily="18"/>
              </a:rPr>
              <a:t>  sauver.  »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/>
    </mc:Choice>
    <mc:Fallback>
      <p:transition spd="slow"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592000" y="288000"/>
            <a:ext cx="6983999" cy="7056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rme libre 2"/>
          <p:cNvSpPr/>
          <p:nvPr/>
        </p:nvSpPr>
        <p:spPr>
          <a:xfrm>
            <a:off x="432000" y="1584000"/>
            <a:ext cx="2160000" cy="129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3465A4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Aperçu des </a:t>
            </a:r>
            <a:br>
              <a:rPr lang="fr-FR" sz="32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</a:br>
            <a:r>
              <a:rPr lang="fr-FR" sz="32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rPr>
              <a:t>possibilités</a:t>
            </a:r>
          </a:p>
        </p:txBody>
      </p:sp>
      <p:sp>
        <p:nvSpPr>
          <p:cNvPr id="4" name="Connecteur droit 3"/>
          <p:cNvSpPr/>
          <p:nvPr/>
        </p:nvSpPr>
        <p:spPr>
          <a:xfrm flipV="1">
            <a:off x="2088000" y="576000"/>
            <a:ext cx="1223999" cy="1008000"/>
          </a:xfrm>
          <a:prstGeom prst="line">
            <a:avLst/>
          </a:prstGeom>
          <a:noFill/>
          <a:ln w="36000">
            <a:solidFill>
              <a:srgbClr val="FF3333"/>
            </a:solidFill>
            <a:prstDash val="solid"/>
            <a:tailEnd type="arrow"/>
          </a:ln>
        </p:spPr>
        <p:txBody>
          <a:bodyPr wrap="none" lIns="108000" tIns="63000" rIns="108000" bIns="63000" anchor="ctr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 txBox="1">
            <a:spLocks noGrp="1"/>
          </p:cNvSpPr>
          <p:nvPr>
            <p:ph type="subTitle" idx="4294967295"/>
          </p:nvPr>
        </p:nvSpPr>
        <p:spPr>
          <a:xfrm>
            <a:off x="720000" y="720000"/>
            <a:ext cx="9071640" cy="5851800"/>
          </a:xfrm>
        </p:spPr>
        <p:txBody>
          <a:bodyPr anchor="ctr"/>
          <a:lstStyle/>
          <a:p>
            <a:pPr lvl="0" algn="ctr"/>
            <a:r>
              <a:rPr lang="fr-FR" b="1" u="sng">
                <a:solidFill>
                  <a:srgbClr val="000060"/>
                </a:solidFill>
              </a:rPr>
              <a:t>L</a:t>
            </a:r>
            <a:r>
              <a:rPr lang="fr-FR" b="1" u="sng">
                <a:solidFill>
                  <a:srgbClr val="FF0000"/>
                </a:solidFill>
              </a:rPr>
              <a:t>i</a:t>
            </a:r>
            <a:r>
              <a:rPr lang="fr-FR" b="1" u="sng">
                <a:solidFill>
                  <a:srgbClr val="000060"/>
                </a:solidFill>
              </a:rPr>
              <a:t>r</a:t>
            </a:r>
            <a:r>
              <a:rPr lang="fr-FR" b="1" u="sng">
                <a:solidFill>
                  <a:srgbClr val="009900"/>
                </a:solidFill>
              </a:rPr>
              <a:t>e</a:t>
            </a:r>
            <a:r>
              <a:rPr lang="fr-FR" b="1" u="sng"/>
              <a:t> </a:t>
            </a:r>
            <a:r>
              <a:rPr lang="fr-FR" b="1" u="sng">
                <a:solidFill>
                  <a:srgbClr val="000060"/>
                </a:solidFill>
              </a:rPr>
              <a:t>C</a:t>
            </a:r>
            <a:r>
              <a:rPr lang="fr-FR" b="1" u="sng">
                <a:solidFill>
                  <a:srgbClr val="FFD320"/>
                </a:solidFill>
              </a:rPr>
              <a:t>ou</a:t>
            </a:r>
            <a:r>
              <a:rPr lang="fr-FR" b="1" u="sng">
                <a:solidFill>
                  <a:srgbClr val="000060"/>
                </a:solidFill>
              </a:rPr>
              <a:t>l</a:t>
            </a:r>
            <a:r>
              <a:rPr lang="fr-FR" b="1" u="sng">
                <a:solidFill>
                  <a:srgbClr val="DC2300"/>
                </a:solidFill>
              </a:rPr>
              <a:t>eu</a:t>
            </a:r>
            <a:r>
              <a:rPr lang="fr-FR" b="1" u="sng">
                <a:solidFill>
                  <a:srgbClr val="000060"/>
                </a:solidFill>
              </a:rPr>
              <a:t>r</a:t>
            </a:r>
            <a:r>
              <a:rPr lang="fr-FR"/>
              <a:t> est une extension qui s’installe sur libre office ou open office.</a:t>
            </a:r>
          </a:p>
          <a:p>
            <a:pPr lvl="0" algn="ctr"/>
            <a:endParaRPr lang="fr-FR"/>
          </a:p>
          <a:p>
            <a:pPr lvl="0" algn="ctr"/>
            <a:r>
              <a:rPr lang="fr-FR"/>
              <a:t>Il faut </a:t>
            </a:r>
            <a:r>
              <a:rPr lang="fr-FR" b="1"/>
              <a:t>télécharger</a:t>
            </a:r>
            <a:r>
              <a:rPr lang="fr-FR"/>
              <a:t> un fichier et </a:t>
            </a:r>
            <a:r>
              <a:rPr lang="fr-FR" b="1"/>
              <a:t>l’installer</a:t>
            </a:r>
            <a:r>
              <a:rPr lang="fr-FR"/>
              <a:t> dans les extensions de libre office.</a:t>
            </a:r>
          </a:p>
          <a:p>
            <a:pPr lvl="0" algn="ctr"/>
            <a:endParaRPr lang="fr-FR"/>
          </a:p>
          <a:p>
            <a:pPr lvl="0" algn="ctr"/>
            <a:r>
              <a:rPr lang="fr-FR"/>
              <a:t>Tout est expliqué à cette adresse internet : </a:t>
            </a:r>
            <a:r>
              <a:rPr lang="fr-FR">
                <a:hlinkClick r:id="rId3"/>
              </a:rPr>
              <a:t>http://lirecouleur.arkaline.fr/telechargements/</a:t>
            </a:r>
            <a:r>
              <a:rPr lang="fr-FR"/>
              <a:t> </a:t>
            </a:r>
          </a:p>
          <a:p>
            <a:pPr lvl="0" algn="ctr"/>
            <a:endParaRPr lang="fr-FR"/>
          </a:p>
          <a:p>
            <a:pPr lvl="0" algn="ctr"/>
            <a:r>
              <a:rPr lang="fr-FR"/>
              <a:t>N’hésitez pas à contacter l’ERUN de votre circonscription.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306</Words>
  <Application>Microsoft Office PowerPoint</Application>
  <PresentationFormat>Grand écran</PresentationFormat>
  <Paragraphs>32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9" baseType="lpstr">
      <vt:lpstr>Arial Unicode MS</vt:lpstr>
      <vt:lpstr>Microsoft YaHei</vt:lpstr>
      <vt:lpstr>MS Gothic</vt:lpstr>
      <vt:lpstr>Arial</vt:lpstr>
      <vt:lpstr>Calibri</vt:lpstr>
      <vt:lpstr>Liberation Sans</vt:lpstr>
      <vt:lpstr>Lucida Sans</vt:lpstr>
      <vt:lpstr>OpenDyslexic-Regular</vt:lpstr>
      <vt:lpstr>Tahoma</vt:lpstr>
      <vt:lpstr>Thorndale</vt:lpstr>
      <vt:lpstr>Times New Roman</vt:lpstr>
      <vt:lpstr>Standard</vt:lpstr>
      <vt:lpstr>Présentation PowerPoint</vt:lpstr>
      <vt:lpstr>              Adaptation de base - Arial 14 - espacement double entre les lignes - espacement entre les mots</vt:lpstr>
      <vt:lpstr>Colorier et souligner les syllabes</vt:lpstr>
      <vt:lpstr>Marquer les lettres muettes</vt:lpstr>
      <vt:lpstr>Appliquer une couleur à chaque ligne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Perso</dc:creator>
  <cp:lastModifiedBy>Perso</cp:lastModifiedBy>
  <cp:revision>16</cp:revision>
  <dcterms:created xsi:type="dcterms:W3CDTF">2019-01-11T08:58:41Z</dcterms:created>
  <dcterms:modified xsi:type="dcterms:W3CDTF">2019-03-14T12:42:47Z</dcterms:modified>
</cp:coreProperties>
</file>